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00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E48A-5B14-474B-AA4C-F2EB7D943906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9918-0DC1-4DDD-A1E7-2B1D56DF6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E48A-5B14-474B-AA4C-F2EB7D943906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9918-0DC1-4DDD-A1E7-2B1D56DF6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E48A-5B14-474B-AA4C-F2EB7D943906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9918-0DC1-4DDD-A1E7-2B1D56DF6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E48A-5B14-474B-AA4C-F2EB7D943906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9918-0DC1-4DDD-A1E7-2B1D56DF6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E48A-5B14-474B-AA4C-F2EB7D943906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9918-0DC1-4DDD-A1E7-2B1D56DF6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E48A-5B14-474B-AA4C-F2EB7D943906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9918-0DC1-4DDD-A1E7-2B1D56DF6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E48A-5B14-474B-AA4C-F2EB7D943906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9918-0DC1-4DDD-A1E7-2B1D56DF6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E48A-5B14-474B-AA4C-F2EB7D943906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9918-0DC1-4DDD-A1E7-2B1D56DF6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E48A-5B14-474B-AA4C-F2EB7D943906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9918-0DC1-4DDD-A1E7-2B1D56DF6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E48A-5B14-474B-AA4C-F2EB7D943906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9918-0DC1-4DDD-A1E7-2B1D56DF6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E48A-5B14-474B-AA4C-F2EB7D943906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69918-0DC1-4DDD-A1E7-2B1D56DF6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FE48A-5B14-474B-AA4C-F2EB7D943906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69918-0DC1-4DDD-A1E7-2B1D56DF6C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r>
              <a:rPr lang="sr-Cyrl-BA" sz="2800" b="1" dirty="0" smtClean="0">
                <a:latin typeface="Arial Black" pitchFamily="34" charset="0"/>
                <a:cs typeface="Aharoni" pitchFamily="2" charset="-79"/>
              </a:rPr>
              <a:t>Савјетовање за директоре основних и средњих школа</a:t>
            </a:r>
            <a:endParaRPr lang="en-US" sz="2800" b="1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229600" cy="3505200"/>
          </a:xfrm>
        </p:spPr>
        <p:txBody>
          <a:bodyPr>
            <a:normAutofit fontScale="77500" lnSpcReduction="20000"/>
          </a:bodyPr>
          <a:lstStyle/>
          <a:p>
            <a:r>
              <a:rPr lang="sr-Cyrl-BA" sz="5400" b="1" dirty="0" smtClean="0">
                <a:latin typeface="Arial Black" pitchFamily="34" charset="0"/>
              </a:rPr>
              <a:t>Тема: Управљање људским ресурсима у школи</a:t>
            </a:r>
          </a:p>
          <a:p>
            <a:endParaRPr lang="sr-Cyrl-BA" sz="5400" b="1" dirty="0" smtClean="0">
              <a:latin typeface="Arial Black" pitchFamily="34" charset="0"/>
            </a:endParaRPr>
          </a:p>
          <a:p>
            <a:r>
              <a:rPr lang="sr-Cyrl-BA" b="1" dirty="0" smtClean="0">
                <a:latin typeface="Arial Black" pitchFamily="34" charset="0"/>
              </a:rPr>
              <a:t>Август, 2016.      реализатор теме:</a:t>
            </a:r>
          </a:p>
          <a:p>
            <a:r>
              <a:rPr lang="sr-Cyrl-BA" b="1" dirty="0" smtClean="0">
                <a:latin typeface="Arial Black" pitchFamily="34" charset="0"/>
              </a:rPr>
              <a:t>                                  Др Предраг Дамјановић</a:t>
            </a:r>
            <a:endParaRPr lang="sr-Cyrl-BA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atin typeface="Arial Black" pitchFamily="34" charset="0"/>
              </a:rPr>
              <a:t>Карактеристике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управљања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људским</a:t>
            </a:r>
            <a:r>
              <a:rPr lang="en-US" sz="3600" dirty="0" smtClean="0">
                <a:latin typeface="Arial Black" pitchFamily="34" charset="0"/>
              </a:rPr>
              <a:t>  </a:t>
            </a:r>
            <a:r>
              <a:rPr lang="en-US" sz="3600" dirty="0" err="1" smtClean="0">
                <a:latin typeface="Arial Black" pitchFamily="34" charset="0"/>
              </a:rPr>
              <a:t>ресурсима</a:t>
            </a:r>
            <a:r>
              <a:rPr lang="en-US" sz="3600" dirty="0" smtClean="0">
                <a:latin typeface="Arial Black" pitchFamily="34" charset="0"/>
              </a:rPr>
              <a:t> (2)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sr-Cyrl-BA" sz="2400" dirty="0" smtClean="0">
                <a:latin typeface="Arial Black" pitchFamily="34" charset="0"/>
              </a:rPr>
              <a:t>П</a:t>
            </a:r>
            <a:r>
              <a:rPr lang="ru-RU" sz="2400" dirty="0" smtClean="0">
                <a:latin typeface="Arial Black" pitchFamily="34" charset="0"/>
              </a:rPr>
              <a:t>овећање самосталности у раду и одлучивању запослених што их чини задовољнијим и мотивисанијим за рад; 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400" dirty="0" smtClean="0">
                <a:latin typeface="Arial Black" pitchFamily="34" charset="0"/>
              </a:rPr>
              <a:t>Фаворизовање знања, способности и креативности </a:t>
            </a:r>
            <a:r>
              <a:rPr lang="en-US" sz="2400" dirty="0" err="1" smtClean="0">
                <a:latin typeface="Arial Black" pitchFamily="34" charset="0"/>
              </a:rPr>
              <a:t>односно</a:t>
            </a:r>
            <a:r>
              <a:rPr lang="ru-RU" sz="2400" dirty="0" smtClean="0">
                <a:latin typeface="Arial Black" pitchFamily="34" charset="0"/>
              </a:rPr>
              <a:t> „интелектуализација укупног рада“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400" dirty="0" smtClean="0">
                <a:latin typeface="Arial Black" pitchFamily="34" charset="0"/>
              </a:rPr>
              <a:t>Окренутост човјеку и његовим вриједностима као најзначајнијем ресурсу организације; 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400" dirty="0" smtClean="0">
                <a:latin typeface="Arial Black" pitchFamily="34" charset="0"/>
              </a:rPr>
              <a:t>Опред</a:t>
            </a:r>
            <a:r>
              <a:rPr lang="en-US" sz="2400" dirty="0" smtClean="0">
                <a:latin typeface="Arial Black" pitchFamily="34" charset="0"/>
              </a:rPr>
              <a:t>j</a:t>
            </a:r>
            <a:r>
              <a:rPr lang="ru-RU" sz="2400" dirty="0" smtClean="0">
                <a:latin typeface="Arial Black" pitchFamily="34" charset="0"/>
              </a:rPr>
              <a:t>ељеност за остваривање индивидуалних циљева и </a:t>
            </a:r>
            <a:r>
              <a:rPr lang="ru-RU" sz="2400" dirty="0" smtClean="0">
                <a:latin typeface="Arial Black" pitchFamily="34" charset="0"/>
              </a:rPr>
              <a:t>интереса</a:t>
            </a:r>
            <a:endParaRPr lang="ru-RU" sz="2400" dirty="0" smtClean="0">
              <a:latin typeface="Arial Black" pitchFamily="34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ru-RU" sz="2400" dirty="0" smtClean="0">
                <a:latin typeface="Arial Black" pitchFamily="34" charset="0"/>
              </a:rPr>
              <a:t>Хуманизација радних односа између менаџмента и запослених. </a:t>
            </a:r>
            <a:endParaRPr lang="en-US" sz="2400" dirty="0" smtClean="0">
              <a:latin typeface="Arial Black" pitchFamily="34" charset="0"/>
            </a:endParaRPr>
          </a:p>
          <a:p>
            <a:pPr>
              <a:buNone/>
            </a:pP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>
                <a:latin typeface="Arial Black" pitchFamily="34" charset="0"/>
              </a:rPr>
              <a:t>Основни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циљеви</a:t>
            </a:r>
            <a:r>
              <a:rPr lang="en-US" dirty="0" smtClean="0">
                <a:latin typeface="Arial Black" pitchFamily="34" charset="0"/>
              </a:rPr>
              <a:t> УЉР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 dirty="0" err="1" smtClean="0">
                <a:latin typeface="Arial Black" pitchFamily="34" charset="0"/>
              </a:rPr>
              <a:t>Функционални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en-US" sz="2400" b="1" dirty="0" err="1" smtClean="0">
                <a:latin typeface="Arial Black" pitchFamily="34" charset="0"/>
              </a:rPr>
              <a:t>циљ</a:t>
            </a:r>
            <a:r>
              <a:rPr lang="en-US" sz="2400" dirty="0" smtClean="0">
                <a:latin typeface="Arial Black" pitchFamily="34" charset="0"/>
              </a:rPr>
              <a:t>- </a:t>
            </a:r>
            <a:r>
              <a:rPr lang="en-US" sz="2400" dirty="0" err="1" smtClean="0">
                <a:latin typeface="Arial Black" pitchFamily="34" charset="0"/>
              </a:rPr>
              <a:t>треба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да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доприноси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школи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како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би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она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остварила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своје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циљеве</a:t>
            </a:r>
            <a:r>
              <a:rPr lang="en-US" sz="2400" dirty="0" smtClean="0">
                <a:latin typeface="Arial Black" pitchFamily="34" charset="0"/>
              </a:rPr>
              <a:t> и </a:t>
            </a:r>
            <a:r>
              <a:rPr lang="en-US" sz="2400" dirty="0" err="1" smtClean="0">
                <a:latin typeface="Arial Black" pitchFamily="34" charset="0"/>
              </a:rPr>
              <a:t>реализовала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организациону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стратегију</a:t>
            </a:r>
            <a:r>
              <a:rPr lang="en-US" sz="2400" dirty="0" smtClean="0">
                <a:latin typeface="Arial Black" pitchFamily="34" charset="0"/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en-US" sz="2400" b="1" dirty="0" err="1" smtClean="0">
                <a:latin typeface="Arial Black" pitchFamily="34" charset="0"/>
              </a:rPr>
              <a:t>Организациони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en-US" sz="2400" b="1" dirty="0" err="1" smtClean="0">
                <a:latin typeface="Arial Black" pitchFamily="34" charset="0"/>
              </a:rPr>
              <a:t>циљ</a:t>
            </a:r>
            <a:r>
              <a:rPr lang="en-US" sz="2400" b="1" dirty="0" smtClean="0">
                <a:latin typeface="Arial Black" pitchFamily="34" charset="0"/>
              </a:rPr>
              <a:t>  </a:t>
            </a:r>
            <a:r>
              <a:rPr lang="en-US" sz="2400" dirty="0" smtClean="0">
                <a:latin typeface="Arial Black" pitchFamily="34" charset="0"/>
              </a:rPr>
              <a:t>- </a:t>
            </a:r>
            <a:r>
              <a:rPr lang="en-US" sz="2400" dirty="0" err="1" smtClean="0">
                <a:latin typeface="Arial Black" pitchFamily="34" charset="0"/>
              </a:rPr>
              <a:t>треба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да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побољша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ефикасност</a:t>
            </a:r>
            <a:r>
              <a:rPr lang="en-US" sz="2400" dirty="0" smtClean="0">
                <a:latin typeface="Arial Black" pitchFamily="34" charset="0"/>
              </a:rPr>
              <a:t> и </a:t>
            </a:r>
            <a:r>
              <a:rPr lang="en-US" sz="2400" dirty="0" err="1" smtClean="0">
                <a:latin typeface="Arial Black" pitchFamily="34" charset="0"/>
              </a:rPr>
              <a:t>да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мотивише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запослене</a:t>
            </a:r>
            <a:r>
              <a:rPr lang="en-US" sz="2400" dirty="0" smtClean="0">
                <a:latin typeface="Arial Black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400" b="1" dirty="0" err="1" smtClean="0">
                <a:latin typeface="Arial Black" pitchFamily="34" charset="0"/>
              </a:rPr>
              <a:t>Друштвени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en-US" sz="2400" b="1" dirty="0" err="1" smtClean="0">
                <a:latin typeface="Arial Black" pitchFamily="34" charset="0"/>
              </a:rPr>
              <a:t>циљ</a:t>
            </a:r>
            <a:r>
              <a:rPr lang="en-US" sz="2400" b="1" dirty="0" smtClean="0">
                <a:latin typeface="Arial Black" pitchFamily="34" charset="0"/>
              </a:rPr>
              <a:t> </a:t>
            </a:r>
            <a:r>
              <a:rPr lang="en-US" sz="2400" dirty="0" smtClean="0">
                <a:latin typeface="Arial Black" pitchFamily="34" charset="0"/>
              </a:rPr>
              <a:t>- </a:t>
            </a:r>
            <a:r>
              <a:rPr lang="en-US" sz="2400" dirty="0" err="1" smtClean="0">
                <a:latin typeface="Arial Black" pitchFamily="34" charset="0"/>
              </a:rPr>
              <a:t>треба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да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унар</a:t>
            </a:r>
            <a:r>
              <a:rPr lang="sr-Cyrl-BA" sz="2400" dirty="0" smtClean="0">
                <a:latin typeface="Arial Black" pitchFamily="34" charset="0"/>
              </a:rPr>
              <a:t>иј</a:t>
            </a:r>
            <a:r>
              <a:rPr lang="en-US" sz="2400" dirty="0" err="1" smtClean="0">
                <a:latin typeface="Arial Black" pitchFamily="34" charset="0"/>
              </a:rPr>
              <a:t>еди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систем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вр</a:t>
            </a:r>
            <a:r>
              <a:rPr lang="sr-Cyrl-BA" sz="2400" dirty="0" smtClean="0">
                <a:latin typeface="Arial Black" pitchFamily="34" charset="0"/>
              </a:rPr>
              <a:t>иј</a:t>
            </a:r>
            <a:r>
              <a:rPr lang="en-US" sz="2400" dirty="0" err="1" smtClean="0">
                <a:latin typeface="Arial Black" pitchFamily="34" charset="0"/>
              </a:rPr>
              <a:t>едности</a:t>
            </a:r>
            <a:r>
              <a:rPr lang="en-US" sz="2400" dirty="0" smtClean="0">
                <a:latin typeface="Arial Black" pitchFamily="34" charset="0"/>
              </a:rPr>
              <a:t>, </a:t>
            </a:r>
            <a:r>
              <a:rPr lang="en-US" sz="2400" dirty="0" err="1" smtClean="0">
                <a:latin typeface="Arial Black" pitchFamily="34" charset="0"/>
              </a:rPr>
              <a:t>минимизира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негативне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утицаје</a:t>
            </a:r>
            <a:r>
              <a:rPr lang="en-US" sz="2400" dirty="0" smtClean="0">
                <a:latin typeface="Arial Black" pitchFamily="34" charset="0"/>
              </a:rPr>
              <a:t>, </a:t>
            </a:r>
            <a:r>
              <a:rPr lang="en-US" sz="2400" dirty="0" err="1" smtClean="0">
                <a:latin typeface="Arial Black" pitchFamily="34" charset="0"/>
              </a:rPr>
              <a:t>омогући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добру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комуникацију</a:t>
            </a:r>
            <a:r>
              <a:rPr lang="en-US" sz="2400" dirty="0" smtClean="0">
                <a:latin typeface="Arial Black" pitchFamily="34" charset="0"/>
              </a:rPr>
              <a:t> у </a:t>
            </a:r>
            <a:r>
              <a:rPr lang="en-US" sz="2400" dirty="0" err="1" smtClean="0">
                <a:latin typeface="Arial Black" pitchFamily="34" charset="0"/>
              </a:rPr>
              <a:t>колективу</a:t>
            </a:r>
            <a:r>
              <a:rPr lang="en-US" sz="2400" dirty="0" smtClean="0">
                <a:latin typeface="Arial Black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400" b="1" dirty="0" err="1" smtClean="0">
                <a:latin typeface="Arial Black" pitchFamily="34" charset="0"/>
              </a:rPr>
              <a:t>Лични</a:t>
            </a:r>
            <a:r>
              <a:rPr lang="en-US" sz="2400" b="1" dirty="0" smtClean="0">
                <a:latin typeface="Arial Black" pitchFamily="34" charset="0"/>
              </a:rPr>
              <a:t> </a:t>
            </a:r>
            <a:r>
              <a:rPr lang="en-US" sz="2400" b="1" dirty="0" err="1" smtClean="0">
                <a:latin typeface="Arial Black" pitchFamily="34" charset="0"/>
              </a:rPr>
              <a:t>циљ</a:t>
            </a:r>
            <a:r>
              <a:rPr lang="en-US" sz="2400" b="1" dirty="0" smtClean="0">
                <a:latin typeface="Arial Black" pitchFamily="34" charset="0"/>
              </a:rPr>
              <a:t> </a:t>
            </a:r>
            <a:r>
              <a:rPr lang="en-US" sz="2400" dirty="0" smtClean="0">
                <a:latin typeface="Arial Black" pitchFamily="34" charset="0"/>
              </a:rPr>
              <a:t>– </a:t>
            </a:r>
            <a:r>
              <a:rPr lang="en-US" sz="2400" dirty="0" err="1" smtClean="0">
                <a:latin typeface="Arial Black" pitchFamily="34" charset="0"/>
              </a:rPr>
              <a:t>треба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да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служи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задовољењу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личних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циљева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sr-Cyrl-BA" sz="2400" dirty="0" smtClean="0">
                <a:latin typeface="Arial Black" pitchFamily="34" charset="0"/>
              </a:rPr>
              <a:t>за</a:t>
            </a:r>
            <a:r>
              <a:rPr lang="en-US" sz="2400" dirty="0" err="1" smtClean="0">
                <a:latin typeface="Arial Black" pitchFamily="34" charset="0"/>
              </a:rPr>
              <a:t>послених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те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да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мотивише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sr-Cyrl-BA" sz="2400" dirty="0" smtClean="0">
                <a:latin typeface="Arial Black" pitchFamily="34" charset="0"/>
              </a:rPr>
              <a:t>за</a:t>
            </a:r>
            <a:r>
              <a:rPr lang="en-US" sz="2400" dirty="0" err="1" smtClean="0">
                <a:latin typeface="Arial Black" pitchFamily="34" charset="0"/>
              </a:rPr>
              <a:t>послене</a:t>
            </a:r>
            <a:r>
              <a:rPr lang="en-US" sz="2400" dirty="0" smtClean="0">
                <a:latin typeface="Arial Black" pitchFamily="34" charset="0"/>
              </a:rPr>
              <a:t>  </a:t>
            </a:r>
            <a:r>
              <a:rPr lang="en-US" sz="2400" dirty="0" err="1" smtClean="0">
                <a:latin typeface="Arial Black" pitchFamily="34" charset="0"/>
              </a:rPr>
              <a:t>ка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напретку</a:t>
            </a:r>
            <a:r>
              <a:rPr lang="en-US" sz="2400" dirty="0" smtClean="0">
                <a:latin typeface="Arial Black" pitchFamily="34" charset="0"/>
              </a:rPr>
              <a:t> и </a:t>
            </a:r>
            <a:r>
              <a:rPr lang="en-US" sz="2400" dirty="0" err="1" smtClean="0">
                <a:latin typeface="Arial Black" pitchFamily="34" charset="0"/>
              </a:rPr>
              <a:t>личном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доприносу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sr-Cyrl-BA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колективу</a:t>
            </a:r>
            <a:r>
              <a:rPr lang="en-US" sz="2400" dirty="0" smtClean="0">
                <a:latin typeface="Arial Black" pitchFamily="34" charset="0"/>
              </a:rPr>
              <a:t>. </a:t>
            </a:r>
          </a:p>
          <a:p>
            <a:pPr>
              <a:buNone/>
            </a:pP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Активности за остваривање циљева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indent="-228600"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sr-Cyrl-RS" sz="1800" kern="0" dirty="0" smtClean="0">
                <a:latin typeface="Arial Black" pitchFamily="34" charset="0"/>
              </a:rPr>
              <a:t>Планирање потреба - гдје је школа у односу на своје циљеве и потребе </a:t>
            </a:r>
          </a:p>
          <a:p>
            <a:pPr marL="228600" indent="-228600"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sr-Cyrl-BA" sz="1800" dirty="0" smtClean="0">
                <a:latin typeface="Arial Black" pitchFamily="34" charset="0"/>
              </a:rPr>
              <a:t>Планирање кадрова-</a:t>
            </a:r>
            <a:r>
              <a:rPr lang="sr-Cyrl-RS" sz="1800" dirty="0" smtClean="0">
                <a:latin typeface="Arial Black" pitchFamily="34" charset="0"/>
              </a:rPr>
              <a:t> планирање запошљавања или регрутовање</a:t>
            </a:r>
            <a:r>
              <a:rPr lang="sl-SI" sz="1800" dirty="0" smtClean="0">
                <a:latin typeface="Arial Black" pitchFamily="34" charset="0"/>
              </a:rPr>
              <a:t>, </a:t>
            </a:r>
            <a:r>
              <a:rPr lang="sr-Cyrl-RS" sz="1800" dirty="0" smtClean="0">
                <a:latin typeface="Arial Black" pitchFamily="34" charset="0"/>
              </a:rPr>
              <a:t>селекција кандидата који имају потребне способности</a:t>
            </a:r>
          </a:p>
          <a:p>
            <a:pPr marL="228600" indent="-228600"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sr-Cyrl-RS" sz="1800" dirty="0" smtClean="0">
                <a:latin typeface="Arial Black" pitchFamily="34" charset="0"/>
              </a:rPr>
              <a:t>Праћење, обука, вредновање - увођење у посао, социјализација, евалуација и вредновање упосленика.</a:t>
            </a:r>
          </a:p>
          <a:p>
            <a:pPr marL="228600" indent="-228600"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sr-Cyrl-RS" sz="1800" dirty="0" smtClean="0">
                <a:latin typeface="Arial Black" pitchFamily="34" charset="0"/>
              </a:rPr>
              <a:t>Мотивација - подстицање креативности и успјешности у раду</a:t>
            </a:r>
          </a:p>
          <a:p>
            <a:pPr marL="228600" indent="-228600"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sr-Cyrl-RS" sz="1800" dirty="0" smtClean="0">
                <a:latin typeface="Arial Black" pitchFamily="34" charset="0"/>
              </a:rPr>
              <a:t>Професионални развој - као начин унапређења рада и квалитета</a:t>
            </a:r>
          </a:p>
          <a:p>
            <a:pPr marL="228600" indent="-228600"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sr-Cyrl-RS" sz="1800" dirty="0" smtClean="0">
                <a:latin typeface="Arial Black" pitchFamily="34" charset="0"/>
              </a:rPr>
              <a:t>Информисање - повратна спрега према запосленику, постојање интерних стр</a:t>
            </a:r>
            <a:r>
              <a:rPr lang="en-GB" sz="1800" dirty="0" smtClean="0">
                <a:latin typeface="Arial Black" pitchFamily="34" charset="0"/>
              </a:rPr>
              <a:t>a</a:t>
            </a:r>
            <a:r>
              <a:rPr lang="sr-Cyrl-RS" sz="1800" dirty="0" smtClean="0">
                <a:latin typeface="Arial Black" pitchFamily="34" charset="0"/>
              </a:rPr>
              <a:t>тегија комуникације</a:t>
            </a:r>
            <a:endParaRPr lang="en-US" sz="1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Интервју као техника за селекцију кандидата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600" dirty="0" err="1" smtClean="0">
                <a:latin typeface="Arial Black" pitchFamily="34" charset="0"/>
              </a:rPr>
              <a:t>Интервју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је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једна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од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више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техника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које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се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могу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користити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за</a:t>
            </a:r>
            <a:r>
              <a:rPr lang="en-US" sz="3600" dirty="0" smtClean="0">
                <a:latin typeface="Arial Black" pitchFamily="34" charset="0"/>
              </a:rPr>
              <a:t>  </a:t>
            </a:r>
            <a:r>
              <a:rPr lang="en-US" sz="3600" dirty="0" err="1" smtClean="0">
                <a:latin typeface="Arial Black" pitchFamily="34" charset="0"/>
              </a:rPr>
              <a:t>селекцију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кандидата</a:t>
            </a:r>
            <a:r>
              <a:rPr lang="en-US" sz="3600" dirty="0" smtClean="0">
                <a:latin typeface="Arial Black" pitchFamily="34" charset="0"/>
              </a:rPr>
              <a:t>, </a:t>
            </a:r>
            <a:r>
              <a:rPr lang="en-US" sz="3600" dirty="0" err="1" smtClean="0">
                <a:latin typeface="Arial Black" pitchFamily="34" charset="0"/>
              </a:rPr>
              <a:t>али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је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обично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она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која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се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користи</a:t>
            </a:r>
            <a:r>
              <a:rPr lang="en-US" sz="3600" dirty="0" smtClean="0">
                <a:latin typeface="Arial Black" pitchFamily="34" charset="0"/>
              </a:rPr>
              <a:t> у </a:t>
            </a:r>
            <a:r>
              <a:rPr lang="en-US" sz="3600" dirty="0" err="1" smtClean="0">
                <a:latin typeface="Arial Black" pitchFamily="34" charset="0"/>
              </a:rPr>
              <a:t>финалној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фази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процеса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селекције</a:t>
            </a:r>
            <a:r>
              <a:rPr lang="en-US" sz="3600" dirty="0" smtClean="0">
                <a:latin typeface="Arial Black" pitchFamily="34" charset="0"/>
              </a:rPr>
              <a:t>, </a:t>
            </a:r>
            <a:r>
              <a:rPr lang="en-US" sz="3600" dirty="0" err="1" smtClean="0">
                <a:latin typeface="Arial Black" pitchFamily="34" charset="0"/>
              </a:rPr>
              <a:t>те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је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важно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да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кључне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одлуке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које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се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донесу</a:t>
            </a:r>
            <a:r>
              <a:rPr lang="en-US" sz="3600" dirty="0" smtClean="0">
                <a:latin typeface="Arial Black" pitchFamily="34" charset="0"/>
              </a:rPr>
              <a:t> у </a:t>
            </a:r>
            <a:r>
              <a:rPr lang="en-US" sz="3600" dirty="0" err="1" smtClean="0">
                <a:latin typeface="Arial Black" pitchFamily="34" charset="0"/>
              </a:rPr>
              <a:t>овој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фази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буду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исправн</a:t>
            </a:r>
            <a:r>
              <a:rPr lang="sr-Cyrl-BA" sz="3600" dirty="0" smtClean="0">
                <a:latin typeface="Arial Black" pitchFamily="34" charset="0"/>
              </a:rPr>
              <a:t>е.</a:t>
            </a:r>
            <a:endParaRPr lang="en-US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Интервјуи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засновани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на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компетенцијама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 marL="0" lv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Када и где се могу најбоље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примјенити:</a:t>
            </a:r>
            <a:endParaRPr lang="en-US" sz="2400" dirty="0" smtClean="0">
              <a:latin typeface="Arial Black" pitchFamily="34" charset="0"/>
              <a:ea typeface="Times New Roman" pitchFamily="18" charset="0"/>
              <a:cs typeface="Arial Bold" pitchFamily="34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 добри за процјену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компетенција и мотивације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за посао</a:t>
            </a: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  погодни за све нивое и врсте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послова</a:t>
            </a:r>
            <a:endParaRPr lang="en-US" sz="2400" dirty="0" smtClean="0">
              <a:latin typeface="Arial Black" pitchFamily="34" charset="0"/>
              <a:ea typeface="Times New Roman" pitchFamily="18" charset="0"/>
              <a:cs typeface="Arial Bold" pitchFamily="34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  у великој мјери су повезани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са послом</a:t>
            </a:r>
            <a:endParaRPr lang="en-US" sz="2400" dirty="0" smtClean="0">
              <a:latin typeface="Arial Black" pitchFamily="34" charset="0"/>
              <a:ea typeface="Times New Roman" pitchFamily="18" charset="0"/>
              <a:cs typeface="Arial Bold" pitchFamily="34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  ефикаснији су ако се користе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касније током     процеса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одабира или са мањим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бројем кандидата</a:t>
            </a:r>
            <a:endParaRPr lang="en-US" sz="2400" dirty="0" smtClean="0">
              <a:latin typeface="Arial Black" pitchFamily="34" charset="0"/>
              <a:ea typeface="Times New Roman" pitchFamily="18" charset="0"/>
              <a:cs typeface="Arial Bold" pitchFamily="34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  лица која воде интервјуе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имају висок степен повјерења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у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одлуке које су донијели</a:t>
            </a:r>
            <a:endParaRPr lang="en-US" sz="2400" dirty="0" smtClean="0">
              <a:latin typeface="Arial Black" pitchFamily="34" charset="0"/>
              <a:ea typeface="Times New Roman" pitchFamily="18" charset="0"/>
              <a:cs typeface="Arial Bold" pitchFamily="34" charset="0"/>
            </a:endParaRPr>
          </a:p>
          <a:p>
            <a:pPr>
              <a:buNone/>
            </a:pP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На шта треба пазити код организације интервјуа?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Неопходна обука лица која воде интервјуе </a:t>
            </a:r>
            <a:endParaRPr lang="en-US" sz="2400" dirty="0" smtClean="0">
              <a:latin typeface="Arial Black" pitchFamily="34" charset="0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Примјена интервјуа захтева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интензивну употребу ресурса</a:t>
            </a:r>
            <a:endParaRPr lang="en-US" sz="2400" dirty="0" smtClean="0">
              <a:latin typeface="Arial Black" pitchFamily="34" charset="0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Лица која воде интервју морају да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се ослободе личних предрасуда</a:t>
            </a:r>
            <a:endParaRPr lang="en-US" sz="2400" dirty="0" smtClean="0">
              <a:latin typeface="Arial Black" pitchFamily="34" charset="0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Припрема питања је веома важна и питања треба да буду повезана са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радним мјестом које се попуњава</a:t>
            </a:r>
            <a:endParaRPr lang="en-US" sz="2400" dirty="0" smtClean="0">
              <a:latin typeface="Arial Black" pitchFamily="34" charset="0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Важно је кандидатима пружити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повратну информацију</a:t>
            </a: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Питања за процену компетенција</a:t>
            </a:r>
            <a:r>
              <a:rPr lang="en-US" dirty="0" smtClean="0">
                <a:latin typeface="Arial Black" pitchFamily="34" charset="0"/>
              </a:rPr>
              <a:t>(1)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За посједовање сваке компетенције припремити посебно конструисана питања</a:t>
            </a:r>
            <a:endParaRPr lang="en-US" sz="2000" dirty="0" smtClean="0">
              <a:latin typeface="Arial Black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Питања треба да буду разумљива, кратка, недвосмислена да би кандидат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ru-RU" sz="2000" dirty="0" smtClean="0">
                <a:latin typeface="Arial Black" pitchFamily="34" charset="0"/>
              </a:rPr>
              <a:t>могао да их разуме, запамти и да одговор.</a:t>
            </a:r>
            <a:endParaRPr lang="en-US" sz="2000" dirty="0" smtClean="0">
              <a:latin typeface="Arial Black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При постављању питања користити принцип „лијевка“. Да би се кандидат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ru-RU" sz="2000" dirty="0" smtClean="0">
                <a:latin typeface="Arial Black" pitchFamily="34" charset="0"/>
              </a:rPr>
              <a:t>ослободио тензије, отпора или страха и мотивисао за разговор пожељно је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ru-RU" sz="2000" dirty="0" smtClean="0">
                <a:latin typeface="Arial Black" pitchFamily="34" charset="0"/>
              </a:rPr>
              <a:t>разговор почети општим, „неутралним“ питањима, а касније ићи на она питања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ru-RU" sz="2000" dirty="0" smtClean="0">
                <a:latin typeface="Arial Black" pitchFamily="34" charset="0"/>
              </a:rPr>
              <a:t>која су кокретнија и која више задиру у сферу „личног“.</a:t>
            </a:r>
            <a:endParaRPr lang="en-US" sz="2000" dirty="0" smtClean="0">
              <a:latin typeface="Arial Black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Постављати питања везана за прошлост кандидата, не будућност. Како су кандидати реаговали у одређеним  ситуацијама, како су се осјећали када је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ru-RU" sz="2000" dirty="0" smtClean="0">
                <a:latin typeface="Arial Black" pitchFamily="34" charset="0"/>
              </a:rPr>
              <a:t>требало ..., како су доживљавали одређене ситуације на послу, промјене...</a:t>
            </a:r>
            <a:endParaRPr lang="en-US" sz="20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Питања за проц</a:t>
            </a:r>
            <a:r>
              <a:rPr lang="sr-Cyrl-BA" dirty="0" smtClean="0">
                <a:latin typeface="Arial Black" pitchFamily="34" charset="0"/>
              </a:rPr>
              <a:t>ј</a:t>
            </a:r>
            <a:r>
              <a:rPr lang="ru-RU" dirty="0" smtClean="0">
                <a:latin typeface="Arial Black" pitchFamily="34" charset="0"/>
              </a:rPr>
              <a:t>ену компетенција</a:t>
            </a:r>
            <a:r>
              <a:rPr lang="en-US" dirty="0" smtClean="0">
                <a:latin typeface="Arial Black" pitchFamily="34" charset="0"/>
              </a:rPr>
              <a:t>(2)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За проверу посједовања одређених особина користити формулације попут – како</a:t>
            </a:r>
            <a:endParaRPr lang="en-US" sz="20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Arial Black" pitchFamily="34" charset="0"/>
              </a:rPr>
              <a:t>        Вас други виде, шта Ваша </a:t>
            </a:r>
            <a:r>
              <a:rPr lang="ru-RU" sz="2000" dirty="0" smtClean="0">
                <a:latin typeface="Arial Black" pitchFamily="34" charset="0"/>
              </a:rPr>
              <a:t>породица или пријатељи  </a:t>
            </a:r>
            <a:r>
              <a:rPr lang="ru-RU" sz="2000" dirty="0" smtClean="0">
                <a:latin typeface="Arial Black" pitchFamily="34" charset="0"/>
              </a:rPr>
              <a:t>мисли о </a:t>
            </a:r>
            <a:r>
              <a:rPr lang="ru-RU" sz="2000" dirty="0" smtClean="0">
                <a:latin typeface="Arial Black" pitchFamily="34" charset="0"/>
              </a:rPr>
              <a:t>Вама</a:t>
            </a:r>
            <a:r>
              <a:rPr lang="ru-RU" sz="2000" dirty="0" smtClean="0">
                <a:latin typeface="Arial Black" pitchFamily="34" charset="0"/>
              </a:rPr>
              <a:t>... То је бољи пут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ru-RU" sz="2000" dirty="0" smtClean="0">
                <a:latin typeface="Arial Black" pitchFamily="34" charset="0"/>
              </a:rPr>
              <a:t>да сазнамо какве особине имају кандидати него да их директно питамо шта могу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ru-RU" sz="2000" dirty="0" smtClean="0">
                <a:latin typeface="Arial Black" pitchFamily="34" charset="0"/>
              </a:rPr>
              <a:t>да кажу о себи (људи се устручавају да причају о себи, склони су да уљепшавају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ru-RU" sz="2000" dirty="0" smtClean="0">
                <a:latin typeface="Arial Black" pitchFamily="34" charset="0"/>
              </a:rPr>
              <a:t>слику о себи...)</a:t>
            </a:r>
            <a:endParaRPr lang="en-US" sz="2000" dirty="0" smtClean="0">
              <a:latin typeface="Arial Black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Од кандидата треба тражити да наведе конкретне ситуације када су долазиле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ru-RU" sz="2000" dirty="0" smtClean="0">
                <a:latin typeface="Arial Black" pitchFamily="34" charset="0"/>
              </a:rPr>
              <a:t>до изражаја тражене особине, нпр. упорност, преузимање иницијативе,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ru-RU" sz="2000" dirty="0" smtClean="0">
                <a:latin typeface="Arial Black" pitchFamily="34" charset="0"/>
              </a:rPr>
              <a:t>кооперативност, одлучност, оријентисаност ка циљевима ...</a:t>
            </a:r>
            <a:endParaRPr lang="en-US" sz="2000" dirty="0" smtClean="0">
              <a:latin typeface="Arial Black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Треба користити иста или слична питања за различите кандидате јер такав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ru-RU" sz="2000" dirty="0" smtClean="0">
                <a:latin typeface="Arial Black" pitchFamily="34" charset="0"/>
              </a:rPr>
              <a:t>систем питања омогућава поређење кандидата.</a:t>
            </a:r>
            <a:endParaRPr lang="en-US" sz="2000" dirty="0" smtClean="0">
              <a:latin typeface="Arial Black" pitchFamily="34" charset="0"/>
            </a:endParaRPr>
          </a:p>
          <a:p>
            <a:pPr>
              <a:buNone/>
            </a:pPr>
            <a:endParaRPr lang="en-US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Ефикасно постављање питања</a:t>
            </a:r>
            <a:r>
              <a:rPr lang="en-US" dirty="0" smtClean="0">
                <a:latin typeface="Arial Black" pitchFamily="34" charset="0"/>
              </a:rPr>
              <a:t>(1)</a:t>
            </a:r>
            <a:r>
              <a:rPr lang="sr-Cyrl-BA" dirty="0" smtClean="0">
                <a:latin typeface="Arial Black" pitchFamily="34" charset="0"/>
              </a:rPr>
              <a:t>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Arial Bold"/>
              </a:rPr>
              <a:t>СТВАРИ КОЈЕ ТРЕБА РАДИТИ</a:t>
            </a:r>
            <a:endParaRPr lang="en-US" sz="2000" b="1" dirty="0" smtClean="0">
              <a:latin typeface="Arial Black" pitchFamily="34" charset="0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Постављати  отворена питања</a:t>
            </a:r>
            <a:endParaRPr lang="en-US" sz="2000" b="1" dirty="0" smtClean="0">
              <a:latin typeface="Arial Black" pitchFamily="34" charset="0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Не постављати више од једног</a:t>
            </a:r>
            <a:r>
              <a:rPr lang="sr-Cyrl-BA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питања истовремено</a:t>
            </a:r>
            <a:endParaRPr lang="en-US" sz="2000" b="1" dirty="0" smtClean="0">
              <a:latin typeface="Arial Black" pitchFamily="34" charset="0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Нека ваша питања буду кратка, јасна и</a:t>
            </a:r>
            <a:r>
              <a:rPr lang="sr-Cyrl-BA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недвосмислена</a:t>
            </a:r>
            <a:endParaRPr lang="en-US" sz="2000" b="1" dirty="0" smtClean="0">
              <a:latin typeface="Arial Black" pitchFamily="34" charset="0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Користите одговарајућа пропратна</a:t>
            </a:r>
            <a:r>
              <a:rPr lang="sr-Cyrl-BA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питања</a:t>
            </a:r>
            <a:endParaRPr lang="en-US" sz="2000" b="1" dirty="0" smtClean="0">
              <a:latin typeface="Arial Black" pitchFamily="34" charset="0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Оставите кандидату довољно времена</a:t>
            </a:r>
            <a:r>
              <a:rPr lang="sr-Cyrl-BA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да сабере мисли прије него што</a:t>
            </a:r>
            <a:r>
              <a:rPr lang="sr-Cyrl-BA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одговори</a:t>
            </a:r>
            <a:endParaRPr lang="en-US" sz="2000" b="1" dirty="0" smtClean="0">
              <a:latin typeface="Arial Black" pitchFamily="34" charset="0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Пређите на следећу тему ако кандидат</a:t>
            </a:r>
            <a:r>
              <a:rPr lang="sr-Cyrl-BA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има тешкоћа у излагању</a:t>
            </a:r>
            <a:endParaRPr lang="en-US" sz="2000" b="1" dirty="0" smtClean="0">
              <a:latin typeface="Arial Black" pitchFamily="34" charset="0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Поставите питања за „извлачење“</a:t>
            </a:r>
            <a:r>
              <a:rPr lang="sr-Cyrl-BA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информација у прикладном тренутку</a:t>
            </a:r>
            <a:endParaRPr lang="en-US" sz="2000" b="1" dirty="0" smtClean="0">
              <a:latin typeface="Arial Black" pitchFamily="34" charset="0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Слиједите логичну структуру приликом</a:t>
            </a:r>
            <a:r>
              <a:rPr lang="sr-Cyrl-BA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Arial Black" pitchFamily="34" charset="0"/>
                <a:ea typeface="Times New Roman"/>
                <a:cs typeface="Times New Roman"/>
              </a:rPr>
              <a:t>постављања питања</a:t>
            </a:r>
            <a:endParaRPr lang="en-US" sz="20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Ефикасно постављање питања</a:t>
            </a:r>
            <a:r>
              <a:rPr lang="en-US" dirty="0" smtClean="0">
                <a:latin typeface="Arial Black" pitchFamily="34" charset="0"/>
              </a:rPr>
              <a:t>(2)</a:t>
            </a:r>
            <a:r>
              <a:rPr lang="sr-Cyrl-BA" dirty="0" smtClean="0">
                <a:latin typeface="Arial Black" pitchFamily="34" charset="0"/>
              </a:rPr>
              <a:t>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ПОКУШАЈТЕ ДА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ИЗБЈЕГНЕТЕ</a:t>
            </a:r>
            <a:endParaRPr lang="sr-Cyrl-BA" sz="2400" dirty="0" smtClean="0">
              <a:solidFill>
                <a:srgbClr val="000000"/>
              </a:solidFill>
              <a:latin typeface="Arial Black" pitchFamily="34" charset="0"/>
              <a:ea typeface="Times New Roman" pitchFamily="18" charset="0"/>
              <a:cs typeface="Arial Bold" pitchFamily="34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Постављање више питања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одједном</a:t>
            </a:r>
            <a:endParaRPr lang="sr-Cyrl-BA" sz="2400" dirty="0" smtClean="0">
              <a:solidFill>
                <a:srgbClr val="000000"/>
              </a:solidFill>
              <a:latin typeface="Arial Black" pitchFamily="34" charset="0"/>
              <a:ea typeface="Times New Roman" pitchFamily="18" charset="0"/>
              <a:cs typeface="Arial Bold" pitchFamily="34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Постављање дугачких и двосмислених </a:t>
            </a: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   питања</a:t>
            </a:r>
            <a:endParaRPr lang="sr-Cyrl-BA" sz="2400" dirty="0" smtClean="0">
              <a:solidFill>
                <a:srgbClr val="000000"/>
              </a:solidFill>
              <a:latin typeface="Arial Black" pitchFamily="34" charset="0"/>
              <a:ea typeface="Times New Roman" pitchFamily="18" charset="0"/>
              <a:cs typeface="Arial Bold" pitchFamily="34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 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Допуштање да кандидат одлута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 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без циља</a:t>
            </a:r>
            <a:endParaRPr lang="sr-Cyrl-BA" sz="2400" dirty="0" smtClean="0">
              <a:solidFill>
                <a:srgbClr val="000000"/>
              </a:solidFill>
              <a:latin typeface="Arial Black" pitchFamily="34" charset="0"/>
              <a:ea typeface="Times New Roman" pitchFamily="18" charset="0"/>
              <a:cs typeface="Arial Bold" pitchFamily="34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Удовољавање личним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интересовањима или </a:t>
            </a: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     радозналости</a:t>
            </a:r>
            <a:endParaRPr lang="sr-Cyrl-BA" sz="2400" dirty="0" smtClean="0">
              <a:solidFill>
                <a:srgbClr val="000000"/>
              </a:solidFill>
              <a:latin typeface="Arial Black" pitchFamily="34" charset="0"/>
              <a:ea typeface="Times New Roman" pitchFamily="18" charset="0"/>
              <a:cs typeface="Arial Bold" pitchFamily="34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 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Коришћење „рафалних“ питања</a:t>
            </a:r>
            <a:endParaRPr lang="sr-Cyrl-BA" sz="2400" dirty="0" smtClean="0">
              <a:solidFill>
                <a:srgbClr val="000000"/>
              </a:solidFill>
              <a:latin typeface="Arial Black" pitchFamily="34" charset="0"/>
              <a:ea typeface="Times New Roman" pitchFamily="18" charset="0"/>
              <a:cs typeface="Arial Bold" pitchFamily="34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Слагање или неслагање са</a:t>
            </a: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кандидатовим одговорима</a:t>
            </a:r>
            <a:endParaRPr lang="sr-Cyrl-BA" sz="2400" dirty="0" smtClean="0">
              <a:solidFill>
                <a:srgbClr val="000000"/>
              </a:solidFill>
              <a:latin typeface="Arial Black" pitchFamily="34" charset="0"/>
              <a:ea typeface="Times New Roman" pitchFamily="18" charset="0"/>
              <a:cs typeface="Arial Bold" pitchFamily="34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sr-Cyrl-BA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     </a:t>
            </a:r>
            <a:r>
              <a:rPr lang="ru-RU" sz="2400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Arial Bold" pitchFamily="34" charset="0"/>
              </a:rPr>
              <a:t>Пропитивање</a:t>
            </a:r>
            <a:endParaRPr lang="sr-Cyrl-BA" sz="2400" dirty="0" smtClean="0">
              <a:solidFill>
                <a:srgbClr val="000000"/>
              </a:solidFill>
              <a:latin typeface="Arial Black" pitchFamily="34" charset="0"/>
              <a:ea typeface="Times New Roman" pitchFamily="18" charset="0"/>
              <a:cs typeface="Arial Bold" pitchFamily="34" charset="0"/>
            </a:endParaRPr>
          </a:p>
          <a:p>
            <a:pPr marL="0" indent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Управљање или руковођење</a:t>
            </a:r>
            <a:r>
              <a:rPr lang="en-US" dirty="0" smtClean="0">
                <a:latin typeface="Arial Black" pitchFamily="34" charset="0"/>
              </a:rPr>
              <a:t>                           (1)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6858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Улога директора у УЉР</a:t>
            </a:r>
            <a:r>
              <a:rPr lang="en-US" dirty="0" smtClean="0">
                <a:latin typeface="Arial Black" pitchFamily="34" charset="0"/>
              </a:rPr>
              <a:t>(1)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sr-Cyrl-CS" sz="2800" b="1" dirty="0" smtClean="0">
                <a:latin typeface="Arial Black" pitchFamily="34" charset="0"/>
              </a:rPr>
              <a:t>Улога директора </a:t>
            </a:r>
            <a:r>
              <a:rPr lang="sr-Cyrl-CS" sz="2800" dirty="0" smtClean="0">
                <a:latin typeface="Arial Black" pitchFamily="34" charset="0"/>
              </a:rPr>
              <a:t>у УЉР је суштинска. Квалитет школе у све већој мјери зависи од директора, његових менаџерских способности, каракатеристика личности и стручној и педагошкој оспособљености.</a:t>
            </a:r>
          </a:p>
          <a:p>
            <a:pPr>
              <a:buNone/>
            </a:pPr>
            <a:r>
              <a:rPr lang="sr-Cyrl-CS" sz="2800" dirty="0" smtClean="0">
                <a:latin typeface="Arial Black" pitchFamily="34" charset="0"/>
              </a:rPr>
              <a:t>Директор – професионални менаџер који брине о људским, материјалним и финансијским ресурсима у функцији остваривања задатака школе.</a:t>
            </a:r>
          </a:p>
          <a:p>
            <a:pPr>
              <a:buNone/>
            </a:pP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Улога директора у УЉР</a:t>
            </a:r>
            <a:r>
              <a:rPr lang="en-US" dirty="0" smtClean="0">
                <a:latin typeface="Arial Black" pitchFamily="34" charset="0"/>
              </a:rPr>
              <a:t>(2)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Char char="§"/>
              <a:defRPr/>
            </a:pPr>
            <a:r>
              <a:rPr lang="sr-Cyrl-CS" dirty="0" smtClean="0">
                <a:latin typeface="Arial Black" pitchFamily="34" charset="0"/>
              </a:rPr>
              <a:t>Директор као педагог</a:t>
            </a:r>
          </a:p>
          <a:p>
            <a:pPr marL="414338" lvl="2" indent="0">
              <a:buFont typeface="Wingdings" pitchFamily="2" charset="2"/>
              <a:buChar char="Ø"/>
              <a:defRPr/>
            </a:pPr>
            <a:r>
              <a:rPr lang="sr-Cyrl-CS" dirty="0" smtClean="0">
                <a:latin typeface="Arial Black" pitchFamily="34" charset="0"/>
              </a:rPr>
              <a:t>Планирање и програмирање рада у школи                                            </a:t>
            </a:r>
          </a:p>
          <a:p>
            <a:pPr marL="414338" lvl="2" indent="0">
              <a:buFont typeface="Wingdings" pitchFamily="2" charset="2"/>
              <a:buChar char="Ø"/>
              <a:defRPr/>
            </a:pPr>
            <a:r>
              <a:rPr lang="sr-Cyrl-CS" dirty="0" smtClean="0">
                <a:latin typeface="Arial Black" pitchFamily="34" charset="0"/>
              </a:rPr>
              <a:t>Праћење наставе</a:t>
            </a:r>
          </a:p>
          <a:p>
            <a:pPr marL="414338" lvl="2" indent="0">
              <a:buFont typeface="Wingdings" pitchFamily="2" charset="2"/>
              <a:buChar char="Ø"/>
              <a:defRPr/>
            </a:pPr>
            <a:r>
              <a:rPr lang="sr-Cyrl-CS" dirty="0" smtClean="0">
                <a:latin typeface="Arial Black" pitchFamily="34" charset="0"/>
              </a:rPr>
              <a:t>Брига о стратешким циљевима школе, мисији и визији школе</a:t>
            </a:r>
          </a:p>
          <a:p>
            <a:pPr marL="414338" lvl="2" indent="0">
              <a:buFont typeface="Wingdings" pitchFamily="2" charset="2"/>
              <a:buChar char="Ø"/>
              <a:defRPr/>
            </a:pPr>
            <a:r>
              <a:rPr lang="sr-Cyrl-CS" dirty="0" smtClean="0">
                <a:latin typeface="Arial Black" pitchFamily="34" charset="0"/>
              </a:rPr>
              <a:t>Стручно усавршавање наставног кадра</a:t>
            </a:r>
          </a:p>
          <a:p>
            <a:pPr marL="414338" lvl="2" indent="0">
              <a:buFont typeface="Wingdings" pitchFamily="2" charset="2"/>
              <a:buChar char="Ø"/>
              <a:defRPr/>
            </a:pPr>
            <a:r>
              <a:rPr lang="sr-Cyrl-CS" dirty="0" smtClean="0">
                <a:latin typeface="Arial Black" pitchFamily="34" charset="0"/>
              </a:rPr>
              <a:t>Сарадња са родитељима</a:t>
            </a:r>
          </a:p>
          <a:p>
            <a:pPr marL="0" indent="0">
              <a:defRPr/>
            </a:pPr>
            <a:r>
              <a:rPr lang="sr-Cyrl-CS" dirty="0" smtClean="0">
                <a:latin typeface="Arial Black" pitchFamily="34" charset="0"/>
              </a:rPr>
              <a:t>Директор као менаџер</a:t>
            </a:r>
          </a:p>
          <a:p>
            <a:pPr marL="414338" lvl="2" indent="0">
              <a:buFont typeface="Wingdings" pitchFamily="2" charset="2"/>
              <a:buChar char="Ø"/>
              <a:defRPr/>
            </a:pPr>
            <a:r>
              <a:rPr lang="sr-Cyrl-RS" dirty="0" smtClean="0">
                <a:latin typeface="Arial Black" pitchFamily="34" charset="0"/>
              </a:rPr>
              <a:t> Побољшање услова рада, опремљености школе, учила, школског објекта итд</a:t>
            </a:r>
          </a:p>
          <a:p>
            <a:pPr marL="414338" lvl="2" indent="0">
              <a:buFont typeface="Wingdings" pitchFamily="2" charset="2"/>
              <a:buChar char="Ø"/>
              <a:defRPr/>
            </a:pPr>
            <a:r>
              <a:rPr lang="sr-Cyrl-CS" dirty="0" smtClean="0">
                <a:latin typeface="Arial Black" pitchFamily="34" charset="0"/>
              </a:rPr>
              <a:t>Б</a:t>
            </a:r>
            <a:r>
              <a:rPr lang="sr-Cyrl-RS" dirty="0" smtClean="0">
                <a:latin typeface="Arial Black" pitchFamily="34" charset="0"/>
              </a:rPr>
              <a:t>рига о кадровској политици </a:t>
            </a:r>
          </a:p>
          <a:p>
            <a:pPr marL="414338" lvl="2" indent="0">
              <a:buFont typeface="Wingdings" pitchFamily="2" charset="2"/>
              <a:buChar char="Ø"/>
              <a:defRPr/>
            </a:pPr>
            <a:r>
              <a:rPr lang="sr-Cyrl-RS" dirty="0" smtClean="0">
                <a:latin typeface="Arial Black" pitchFamily="34" charset="0"/>
              </a:rPr>
              <a:t>Сарадња са донаторима, НВО-има, локалним властима</a:t>
            </a:r>
          </a:p>
          <a:p>
            <a:pPr marL="414338" lvl="2" indent="0">
              <a:buFont typeface="Wingdings" pitchFamily="2" charset="2"/>
              <a:buChar char="Ø"/>
              <a:defRPr/>
            </a:pPr>
            <a:r>
              <a:rPr lang="sr-Cyrl-CS" dirty="0" smtClean="0">
                <a:latin typeface="Arial Black" pitchFamily="34" charset="0"/>
              </a:rPr>
              <a:t>С</a:t>
            </a:r>
            <a:r>
              <a:rPr lang="sr-Cyrl-RS" dirty="0" smtClean="0">
                <a:latin typeface="Arial Black" pitchFamily="34" charset="0"/>
              </a:rPr>
              <a:t>арадња са министарством </a:t>
            </a:r>
            <a:r>
              <a:rPr lang="sr-Cyrl-RS" dirty="0" smtClean="0">
                <a:latin typeface="Arial Black" pitchFamily="34" charset="0"/>
              </a:rPr>
              <a:t>и Заводом</a:t>
            </a:r>
            <a:endParaRPr lang="sr-Cyrl-RS" dirty="0" smtClean="0">
              <a:latin typeface="Arial Black" pitchFamily="34" charset="0"/>
            </a:endParaRPr>
          </a:p>
          <a:p>
            <a:pPr>
              <a:buNone/>
            </a:pP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Улога директора у УЉР</a:t>
            </a:r>
            <a:r>
              <a:rPr lang="en-US" dirty="0" smtClean="0">
                <a:latin typeface="Arial Black" pitchFamily="34" charset="0"/>
              </a:rPr>
              <a:t>(3)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BA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Циљеви</a:t>
            </a:r>
            <a:r>
              <a:rPr lang="en-US" sz="2400" dirty="0" smtClean="0">
                <a:latin typeface="Arial Black" pitchFamily="34" charset="0"/>
              </a:rPr>
              <a:t> УЉР у </a:t>
            </a:r>
            <a:r>
              <a:rPr lang="en-US" sz="2400" dirty="0" err="1" smtClean="0">
                <a:latin typeface="Arial Black" pitchFamily="34" charset="0"/>
              </a:rPr>
              <a:t>образовању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су</a:t>
            </a:r>
            <a:r>
              <a:rPr lang="en-US" sz="2400" dirty="0" smtClean="0">
                <a:latin typeface="Arial Black" pitchFamily="34" charset="0"/>
              </a:rPr>
              <a:t>: </a:t>
            </a:r>
          </a:p>
          <a:p>
            <a:r>
              <a:rPr lang="en-US" sz="2400" dirty="0" smtClean="0">
                <a:latin typeface="Arial Black" pitchFamily="34" charset="0"/>
              </a:rPr>
              <a:t>a) </a:t>
            </a:r>
            <a:r>
              <a:rPr lang="en-US" sz="2400" b="1" dirty="0" err="1" smtClean="0">
                <a:latin typeface="Arial Black" pitchFamily="34" charset="0"/>
              </a:rPr>
              <a:t>Организациони</a:t>
            </a:r>
            <a:r>
              <a:rPr lang="en-US" sz="2400" b="1" dirty="0" smtClean="0">
                <a:latin typeface="Arial Black" pitchFamily="34" charset="0"/>
              </a:rPr>
              <a:t> </a:t>
            </a:r>
          </a:p>
          <a:p>
            <a:r>
              <a:rPr lang="en-US" sz="2400" dirty="0" smtClean="0">
                <a:latin typeface="Arial Black" pitchFamily="34" charset="0"/>
              </a:rPr>
              <a:t>- </a:t>
            </a:r>
            <a:r>
              <a:rPr lang="en-US" sz="2400" dirty="0" err="1" smtClean="0">
                <a:latin typeface="Arial Black" pitchFamily="34" charset="0"/>
              </a:rPr>
              <a:t>Осигурање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одређеног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броја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људи</a:t>
            </a:r>
            <a:r>
              <a:rPr lang="en-US" sz="2400" dirty="0" smtClean="0">
                <a:latin typeface="Arial Black" pitchFamily="34" charset="0"/>
              </a:rPr>
              <a:t> у </a:t>
            </a:r>
            <a:r>
              <a:rPr lang="en-US" sz="2400" dirty="0" err="1" smtClean="0">
                <a:latin typeface="Arial Black" pitchFamily="34" charset="0"/>
              </a:rPr>
              <a:t>школи</a:t>
            </a:r>
            <a:endParaRPr lang="en-US" sz="2400" dirty="0" smtClean="0"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Упослени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морају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имати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потребне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компетенције</a:t>
            </a:r>
            <a:endParaRPr lang="en-US" sz="2400" dirty="0" smtClean="0"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Знања</a:t>
            </a:r>
            <a:r>
              <a:rPr lang="en-US" sz="2400" dirty="0" smtClean="0">
                <a:latin typeface="Arial Black" pitchFamily="34" charset="0"/>
              </a:rPr>
              <a:t>  и </a:t>
            </a:r>
            <a:r>
              <a:rPr lang="en-US" sz="2400" dirty="0" err="1" smtClean="0">
                <a:latin typeface="Arial Black" pitchFamily="34" charset="0"/>
              </a:rPr>
              <a:t>вјештине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упослених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морају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бити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на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прави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начин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стављене</a:t>
            </a:r>
            <a:r>
              <a:rPr lang="en-US" sz="2400" dirty="0" smtClean="0">
                <a:latin typeface="Arial Black" pitchFamily="34" charset="0"/>
              </a:rPr>
              <a:t> у  </a:t>
            </a:r>
            <a:r>
              <a:rPr lang="en-US" sz="2400" dirty="0" err="1" smtClean="0">
                <a:latin typeface="Arial Black" pitchFamily="34" charset="0"/>
              </a:rPr>
              <a:t>функцију</a:t>
            </a:r>
            <a:r>
              <a:rPr lang="en-US" sz="2400" dirty="0" smtClean="0">
                <a:latin typeface="Arial Black" pitchFamily="34" charset="0"/>
              </a:rPr>
              <a:t> </a:t>
            </a:r>
          </a:p>
          <a:p>
            <a:r>
              <a:rPr lang="en-US" sz="2400" b="1" dirty="0" smtClean="0">
                <a:latin typeface="Arial Black" pitchFamily="34" charset="0"/>
              </a:rPr>
              <a:t>б) </a:t>
            </a:r>
            <a:r>
              <a:rPr lang="en-US" sz="2400" b="1" dirty="0" err="1" smtClean="0">
                <a:latin typeface="Arial Black" pitchFamily="34" charset="0"/>
              </a:rPr>
              <a:t>Социјални</a:t>
            </a:r>
            <a:r>
              <a:rPr lang="en-US" sz="2400" b="1" dirty="0" smtClean="0">
                <a:latin typeface="Arial Black" pitchFamily="34" charset="0"/>
              </a:rPr>
              <a:t>  </a:t>
            </a:r>
          </a:p>
          <a:p>
            <a:r>
              <a:rPr lang="en-US" sz="2400" dirty="0" smtClean="0">
                <a:latin typeface="Arial Black" pitchFamily="34" charset="0"/>
              </a:rPr>
              <a:t>– </a:t>
            </a:r>
            <a:r>
              <a:rPr lang="en-US" sz="2400" dirty="0" err="1" smtClean="0">
                <a:latin typeface="Arial Black" pitchFamily="34" charset="0"/>
              </a:rPr>
              <a:t>Побољшање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социјалног</a:t>
            </a:r>
            <a:r>
              <a:rPr lang="en-US" sz="2400" dirty="0" smtClean="0">
                <a:latin typeface="Arial Black" pitchFamily="34" charset="0"/>
              </a:rPr>
              <a:t> и </a:t>
            </a:r>
            <a:r>
              <a:rPr lang="en-US" sz="2400" dirty="0" err="1" smtClean="0">
                <a:latin typeface="Arial Black" pitchFamily="34" charset="0"/>
              </a:rPr>
              <a:t>екoномског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положаја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упослених</a:t>
            </a:r>
            <a:r>
              <a:rPr lang="en-US" sz="2400" dirty="0" smtClean="0">
                <a:latin typeface="Arial Black" pitchFamily="34" charset="0"/>
              </a:rPr>
              <a:t> </a:t>
            </a:r>
          </a:p>
          <a:p>
            <a:r>
              <a:rPr lang="en-US" sz="2400" b="1" dirty="0" smtClean="0">
                <a:latin typeface="Arial Black" pitchFamily="34" charset="0"/>
              </a:rPr>
              <a:t>в) </a:t>
            </a:r>
            <a:r>
              <a:rPr lang="en-US" sz="2400" b="1" dirty="0" err="1" smtClean="0">
                <a:latin typeface="Arial Black" pitchFamily="34" charset="0"/>
              </a:rPr>
              <a:t>Развојни</a:t>
            </a:r>
            <a:endParaRPr lang="en-US" sz="2400" b="1" dirty="0" smtClean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 – </a:t>
            </a:r>
            <a:r>
              <a:rPr lang="en-US" sz="2400" dirty="0" err="1" smtClean="0">
                <a:latin typeface="Arial Black" pitchFamily="34" charset="0"/>
              </a:rPr>
              <a:t>отвореност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за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промјене</a:t>
            </a:r>
            <a:r>
              <a:rPr lang="en-US" sz="2400" dirty="0" smtClean="0">
                <a:latin typeface="Arial Black" pitchFamily="34" charset="0"/>
              </a:rPr>
              <a:t> и </a:t>
            </a:r>
            <a:r>
              <a:rPr lang="en-US" sz="2400" dirty="0" err="1" smtClean="0">
                <a:latin typeface="Arial Black" pitchFamily="34" charset="0"/>
              </a:rPr>
              <a:t>унапређење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постојећег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начина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рада</a:t>
            </a: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Улога директора у УЉР</a:t>
            </a:r>
            <a:r>
              <a:rPr lang="en-US" dirty="0" smtClean="0">
                <a:latin typeface="Arial Black" pitchFamily="34" charset="0"/>
              </a:rPr>
              <a:t>(4)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>
                <a:latin typeface="Arial Black" pitchFamily="34" charset="0"/>
              </a:rPr>
              <a:t>Компетенције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директора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су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sr-Cyrl-BA" dirty="0" smtClean="0">
                <a:latin typeface="Arial Black" pitchFamily="34" charset="0"/>
              </a:rPr>
              <a:t>непоходне </a:t>
            </a:r>
            <a:r>
              <a:rPr lang="en-US" dirty="0" smtClean="0">
                <a:latin typeface="Arial Black" pitchFamily="34" charset="0"/>
              </a:rPr>
              <a:t> у </a:t>
            </a:r>
            <a:r>
              <a:rPr lang="en-US" dirty="0" err="1" smtClean="0">
                <a:latin typeface="Arial Black" pitchFamily="34" charset="0"/>
              </a:rPr>
              <a:t>обје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области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његовог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рада:педагошкој</a:t>
            </a:r>
            <a:r>
              <a:rPr lang="en-US" dirty="0" smtClean="0">
                <a:latin typeface="Arial Black" pitchFamily="34" charset="0"/>
              </a:rPr>
              <a:t> и </a:t>
            </a:r>
            <a:r>
              <a:rPr lang="en-US" dirty="0" err="1" smtClean="0">
                <a:latin typeface="Arial Black" pitchFamily="34" charset="0"/>
              </a:rPr>
              <a:t>менаџерској</a:t>
            </a:r>
            <a:r>
              <a:rPr lang="en-US" dirty="0" smtClean="0">
                <a:latin typeface="Arial Black" pitchFamily="34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dirty="0" err="1" smtClean="0">
                <a:latin typeface="Arial Black" pitchFamily="34" charset="0"/>
              </a:rPr>
              <a:t>Компетенције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директора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укључују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цјелокупна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знања</a:t>
            </a:r>
            <a:r>
              <a:rPr lang="en-US" dirty="0" smtClean="0">
                <a:latin typeface="Arial Black" pitchFamily="34" charset="0"/>
              </a:rPr>
              <a:t>, </a:t>
            </a:r>
            <a:r>
              <a:rPr lang="en-US" dirty="0" err="1" smtClean="0">
                <a:latin typeface="Arial Black" pitchFamily="34" charset="0"/>
              </a:rPr>
              <a:t>способности</a:t>
            </a:r>
            <a:r>
              <a:rPr lang="en-US" dirty="0" smtClean="0">
                <a:latin typeface="Arial Black" pitchFamily="34" charset="0"/>
              </a:rPr>
              <a:t>, </a:t>
            </a:r>
            <a:r>
              <a:rPr lang="en-US" dirty="0" err="1" smtClean="0">
                <a:latin typeface="Arial Black" pitchFamily="34" charset="0"/>
              </a:rPr>
              <a:t>вјештине</a:t>
            </a:r>
            <a:r>
              <a:rPr lang="en-US" dirty="0" smtClean="0">
                <a:latin typeface="Arial Black" pitchFamily="34" charset="0"/>
              </a:rPr>
              <a:t> и </a:t>
            </a:r>
            <a:r>
              <a:rPr lang="en-US" dirty="0" err="1" smtClean="0">
                <a:latin typeface="Arial Black" pitchFamily="34" charset="0"/>
              </a:rPr>
              <a:t>ставове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које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сваки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директор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мора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имати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да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би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успјешно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остваривао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задатке</a:t>
            </a:r>
            <a:r>
              <a:rPr lang="en-US" dirty="0" smtClean="0">
                <a:latin typeface="Arial Black" pitchFamily="34" charset="0"/>
              </a:rPr>
              <a:t> и </a:t>
            </a:r>
            <a:r>
              <a:rPr lang="en-US" dirty="0" err="1" smtClean="0">
                <a:latin typeface="Arial Black" pitchFamily="34" charset="0"/>
              </a:rPr>
              <a:t>програм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школе</a:t>
            </a:r>
            <a:r>
              <a:rPr lang="sr-Cyrl-BA" dirty="0" smtClean="0">
                <a:latin typeface="Arial Black" pitchFamily="34" charset="0"/>
              </a:rPr>
              <a:t>.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Улога директора у УЉР</a:t>
            </a:r>
            <a:r>
              <a:rPr lang="en-US" dirty="0" smtClean="0">
                <a:latin typeface="Arial Black" pitchFamily="34" charset="0"/>
              </a:rPr>
              <a:t>(5)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sr-Cyrl-RS" sz="2400" dirty="0" smtClean="0">
                <a:latin typeface="Arial Black" pitchFamily="34" charset="0"/>
              </a:rPr>
              <a:t>Успјешност директора је одређена са пет кључних компетенција (Станичић 2006):</a:t>
            </a:r>
          </a:p>
          <a:p>
            <a:pPr>
              <a:buFont typeface="+mj-lt"/>
              <a:buAutoNum type="arabicPeriod"/>
              <a:defRPr/>
            </a:pPr>
            <a:r>
              <a:rPr lang="sr-Cyrl-RS" sz="2400" b="1" dirty="0" smtClean="0">
                <a:latin typeface="Arial Black" pitchFamily="34" charset="0"/>
              </a:rPr>
              <a:t>Лична компетенција </a:t>
            </a:r>
            <a:r>
              <a:rPr lang="sr-Cyrl-RS" sz="2400" dirty="0" smtClean="0">
                <a:latin typeface="Arial Black" pitchFamily="34" charset="0"/>
              </a:rPr>
              <a:t>– каратерне особине директора (комуникативност, искреност, досљедност, повјерење итд.)</a:t>
            </a:r>
          </a:p>
          <a:p>
            <a:pPr>
              <a:buFont typeface="+mj-lt"/>
              <a:buAutoNum type="arabicPeriod"/>
              <a:defRPr/>
            </a:pPr>
            <a:r>
              <a:rPr lang="sr-Cyrl-RS" sz="2400" b="1" dirty="0" smtClean="0">
                <a:latin typeface="Arial Black" pitchFamily="34" charset="0"/>
              </a:rPr>
              <a:t>Развојна компетенција </a:t>
            </a:r>
            <a:r>
              <a:rPr lang="sr-Cyrl-RS" sz="2400" dirty="0" smtClean="0">
                <a:latin typeface="Arial Black" pitchFamily="34" charset="0"/>
              </a:rPr>
              <a:t>– омогућава вођење педагошког развоја школе (иновације у настави, примјена нових метода и технологија…)</a:t>
            </a:r>
          </a:p>
          <a:p>
            <a:pPr>
              <a:buFont typeface="+mj-lt"/>
              <a:buAutoNum type="arabicPeriod"/>
              <a:defRPr/>
            </a:pPr>
            <a:r>
              <a:rPr lang="sr-Cyrl-RS" sz="2400" b="1" dirty="0" smtClean="0">
                <a:latin typeface="Arial Black" pitchFamily="34" charset="0"/>
              </a:rPr>
              <a:t>Стручна компетенција </a:t>
            </a:r>
            <a:r>
              <a:rPr lang="sr-Cyrl-RS" sz="2400" dirty="0" smtClean="0">
                <a:latin typeface="Arial Black" pitchFamily="34" charset="0"/>
              </a:rPr>
              <a:t>– знања потребна за вођење васпитно-образовног процеса (планирање, програм рада, вредновање, евалуација…)</a:t>
            </a:r>
            <a:endParaRPr lang="sr-Cyrl-RS" sz="2400" b="1" dirty="0" smtClean="0">
              <a:latin typeface="Arial Black" pitchFamily="34" charset="0"/>
            </a:endParaRPr>
          </a:p>
          <a:p>
            <a:pPr>
              <a:buFont typeface="+mj-lt"/>
              <a:buAutoNum type="arabicPeriod"/>
              <a:defRPr/>
            </a:pPr>
            <a:r>
              <a:rPr lang="sr-Cyrl-RS" sz="2400" b="1" dirty="0" smtClean="0">
                <a:latin typeface="Arial Black" pitchFamily="34" charset="0"/>
              </a:rPr>
              <a:t>Социјална компетенција </a:t>
            </a:r>
            <a:r>
              <a:rPr lang="sr-Cyrl-RS" sz="2400" dirty="0" smtClean="0">
                <a:latin typeface="Arial Black" pitchFamily="34" charset="0"/>
              </a:rPr>
              <a:t>– међуљудски односи </a:t>
            </a:r>
          </a:p>
          <a:p>
            <a:pPr>
              <a:buFont typeface="+mj-lt"/>
              <a:buAutoNum type="arabicPeriod"/>
              <a:defRPr/>
            </a:pPr>
            <a:r>
              <a:rPr lang="vi-VN" sz="2400" b="1" dirty="0" smtClean="0"/>
              <a:t>A</a:t>
            </a:r>
            <a:r>
              <a:rPr lang="sr-Cyrl-RS" sz="2400" b="1" dirty="0" smtClean="0">
                <a:latin typeface="Arial Black" pitchFamily="34" charset="0"/>
              </a:rPr>
              <a:t>кцијска компетенција </a:t>
            </a:r>
            <a:r>
              <a:rPr lang="sr-Cyrl-RS" sz="2400" dirty="0" smtClean="0">
                <a:latin typeface="Arial Black" pitchFamily="34" charset="0"/>
              </a:rPr>
              <a:t>– практично дјеловање (савјетодавна улога)</a:t>
            </a: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 Black" pitchFamily="34" charset="0"/>
              </a:rPr>
              <a:t>Улога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директора</a:t>
            </a:r>
            <a:r>
              <a:rPr lang="en-US" dirty="0" smtClean="0">
                <a:latin typeface="Arial Black" pitchFamily="34" charset="0"/>
              </a:rPr>
              <a:t> у УЉР(6)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sr-Cyrl-RS" dirty="0" smtClean="0">
                <a:latin typeface="Arial Black" pitchFamily="34" charset="0"/>
              </a:rPr>
              <a:t>Можемо поставити питања:</a:t>
            </a:r>
            <a:endParaRPr lang="en-US" dirty="0" smtClean="0">
              <a:latin typeface="Arial Black" pitchFamily="34" charset="0"/>
            </a:endParaRPr>
          </a:p>
          <a:p>
            <a:pPr>
              <a:buFontTx/>
              <a:buAutoNum type="arabicPeriod"/>
              <a:defRPr/>
            </a:pPr>
            <a:r>
              <a:rPr lang="sr-Cyrl-RS" dirty="0" smtClean="0">
                <a:latin typeface="Arial Black" pitchFamily="34" charset="0"/>
              </a:rPr>
              <a:t>У чему сте добри као директор у односу на друге чланове колектива?</a:t>
            </a:r>
          </a:p>
          <a:p>
            <a:pPr>
              <a:buFontTx/>
              <a:buAutoNum type="arabicPeriod"/>
              <a:defRPr/>
            </a:pPr>
            <a:r>
              <a:rPr lang="sr-Cyrl-RS" dirty="0" smtClean="0">
                <a:latin typeface="Arial Black" pitchFamily="34" charset="0"/>
              </a:rPr>
              <a:t>Како можете даље развити област у којем сте најбољи? </a:t>
            </a:r>
          </a:p>
          <a:p>
            <a:pPr>
              <a:buNone/>
              <a:defRPr/>
            </a:pPr>
            <a:r>
              <a:rPr lang="sr-Cyrl-RS" dirty="0" smtClean="0">
                <a:latin typeface="Arial Black" pitchFamily="34" charset="0"/>
              </a:rPr>
              <a:t>                         </a:t>
            </a:r>
          </a:p>
          <a:p>
            <a:pPr>
              <a:buNone/>
            </a:pPr>
            <a:endParaRPr lang="en-US" dirty="0">
              <a:latin typeface="Arial Black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88290">
            <a:off x="3350915" y="4719079"/>
            <a:ext cx="2656234" cy="213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Значајна питања за УЉР у школи(1)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indent="-228600">
              <a:lnSpc>
                <a:spcPct val="120000"/>
              </a:lnSpc>
              <a:spcBef>
                <a:spcPct val="50000"/>
              </a:spcBef>
              <a:buNone/>
              <a:defRPr/>
            </a:pPr>
            <a:r>
              <a:rPr lang="sr-Cyrl-RS" sz="2400" dirty="0" smtClean="0">
                <a:latin typeface="Arial Black" pitchFamily="34" charset="0"/>
              </a:rPr>
              <a:t>1.Знају ли упослени у школи шта је њихов посао и одговорност? 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buNone/>
              <a:defRPr/>
            </a:pPr>
            <a:r>
              <a:rPr lang="vi-VN" sz="2400" dirty="0" smtClean="0"/>
              <a:t>2. </a:t>
            </a:r>
            <a:r>
              <a:rPr lang="sr-Cyrl-RS" sz="2400" dirty="0" smtClean="0">
                <a:latin typeface="Arial Black" pitchFamily="34" charset="0"/>
              </a:rPr>
              <a:t>Имају ли упослени све што им треба за обављање посла?</a:t>
            </a:r>
            <a:endParaRPr lang="vi-VN" sz="2400" dirty="0" smtClean="0"/>
          </a:p>
          <a:p>
            <a:pPr marL="0" indent="0">
              <a:lnSpc>
                <a:spcPct val="120000"/>
              </a:lnSpc>
              <a:spcBef>
                <a:spcPct val="50000"/>
              </a:spcBef>
              <a:buNone/>
              <a:defRPr/>
            </a:pPr>
            <a:r>
              <a:rPr lang="vi-VN" sz="2400" dirty="0" smtClean="0"/>
              <a:t>3. </a:t>
            </a:r>
            <a:r>
              <a:rPr lang="sr-Cyrl-RS" sz="2400" dirty="0" smtClean="0">
                <a:latin typeface="Arial Black" pitchFamily="34" charset="0"/>
              </a:rPr>
              <a:t>Да ли је сваки упосленик на правом мјесту</a:t>
            </a:r>
            <a:r>
              <a:rPr lang="vi-VN" sz="2400" dirty="0" smtClean="0"/>
              <a:t>?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buNone/>
              <a:defRPr/>
            </a:pPr>
            <a:r>
              <a:rPr lang="vi-VN" sz="2400" dirty="0" smtClean="0"/>
              <a:t>4. </a:t>
            </a:r>
            <a:r>
              <a:rPr lang="sr-Cyrl-CS" sz="2400" dirty="0" smtClean="0">
                <a:latin typeface="Arial Black" pitchFamily="34" charset="0"/>
              </a:rPr>
              <a:t>Б</a:t>
            </a:r>
            <a:r>
              <a:rPr lang="sr-Cyrl-RS" sz="2400" dirty="0" smtClean="0">
                <a:latin typeface="Arial Black" pitchFamily="34" charset="0"/>
              </a:rPr>
              <a:t>ринете ли о развоју сваког појединца у колективу</a:t>
            </a:r>
            <a:r>
              <a:rPr lang="vi-VN" sz="2400" dirty="0" smtClean="0"/>
              <a:t>?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buNone/>
              <a:defRPr/>
            </a:pPr>
            <a:r>
              <a:rPr lang="vi-VN" sz="2400" dirty="0" smtClean="0"/>
              <a:t>5. </a:t>
            </a:r>
            <a:r>
              <a:rPr lang="sr-Cyrl-RS" sz="2400" dirty="0" smtClean="0">
                <a:latin typeface="Arial Black" pitchFamily="34" charset="0"/>
              </a:rPr>
              <a:t>Да ли показујете довољно интересовања или похвала за сваког упосленика?</a:t>
            </a:r>
            <a:endParaRPr lang="vi-V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ct val="50000"/>
              </a:spcBef>
              <a:buNone/>
              <a:defRPr/>
            </a:pPr>
            <a:r>
              <a:rPr lang="vi-VN" dirty="0" smtClean="0"/>
              <a:t>6.</a:t>
            </a:r>
            <a:r>
              <a:rPr lang="sr-Cyrl-RS" dirty="0" smtClean="0">
                <a:latin typeface="Arial Black" pitchFamily="34" charset="0"/>
              </a:rPr>
              <a:t>Водите ли рачуна о мишљењу сваког упосленика</a:t>
            </a:r>
            <a:r>
              <a:rPr lang="vi-VN" dirty="0" smtClean="0"/>
              <a:t>?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buNone/>
              <a:defRPr/>
            </a:pPr>
            <a:r>
              <a:rPr lang="vi-VN" dirty="0" smtClean="0"/>
              <a:t>7. </a:t>
            </a:r>
            <a:r>
              <a:rPr lang="sr-Cyrl-RS" dirty="0" smtClean="0">
                <a:latin typeface="Arial Black" pitchFamily="34" charset="0"/>
              </a:rPr>
              <a:t>Да ли сваки упосленик има утисак да је његов посао битан за успјех цијеле школе</a:t>
            </a:r>
            <a:r>
              <a:rPr lang="vi-VN" dirty="0" smtClean="0"/>
              <a:t>?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buNone/>
              <a:defRPr/>
            </a:pPr>
            <a:r>
              <a:rPr lang="vi-VN" dirty="0" smtClean="0"/>
              <a:t>8.</a:t>
            </a:r>
            <a:r>
              <a:rPr lang="sr-Cyrl-RS" dirty="0" smtClean="0">
                <a:latin typeface="Arial Black" pitchFamily="34" charset="0"/>
              </a:rPr>
              <a:t>Постоји ли тимски рад или неки облик сарадње међу упосленицима</a:t>
            </a:r>
            <a:r>
              <a:rPr lang="vi-VN" dirty="0" smtClean="0"/>
              <a:t>?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buNone/>
              <a:defRPr/>
            </a:pPr>
            <a:r>
              <a:rPr lang="vi-VN" dirty="0" smtClean="0"/>
              <a:t>9.</a:t>
            </a:r>
            <a:r>
              <a:rPr lang="sr-Cyrl-RS" dirty="0" smtClean="0">
                <a:latin typeface="Arial Black" pitchFamily="34" charset="0"/>
              </a:rPr>
              <a:t> Да ли редовно дајете повратну информацију о томе како обављају посао</a:t>
            </a:r>
            <a:r>
              <a:rPr lang="vi-VN" dirty="0" smtClean="0"/>
              <a:t>?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buNone/>
              <a:defRPr/>
            </a:pPr>
            <a:r>
              <a:rPr lang="vi-VN" dirty="0" smtClean="0"/>
              <a:t>10.</a:t>
            </a:r>
            <a:r>
              <a:rPr lang="sr-Cyrl-RS" dirty="0" smtClean="0">
                <a:latin typeface="Arial Black" pitchFamily="34" charset="0"/>
              </a:rPr>
              <a:t>Постоји ли систем или неки облик награђивања или похвала запослених?</a:t>
            </a:r>
            <a:endParaRPr lang="en-US" dirty="0" smtClean="0">
              <a:latin typeface="Arial Black" pitchFamily="34" charset="0"/>
            </a:endParaRPr>
          </a:p>
          <a:p>
            <a:endParaRPr lang="en-US" dirty="0">
              <a:latin typeface="Arial Black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Значајна питања за УЉР у школи(2)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/>
          <a:lstStyle/>
          <a:p>
            <a:r>
              <a:rPr lang="sr-Cyrl-BA" dirty="0" smtClean="0">
                <a:latin typeface="Arial Black" pitchFamily="34" charset="0"/>
              </a:rPr>
              <a:t>Тимски рад у школи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sr-Cyrl-CS" sz="2400" b="1" dirty="0" smtClean="0">
                <a:latin typeface="Arial Black" pitchFamily="34" charset="0"/>
              </a:rPr>
              <a:t>Шта је тим ?</a:t>
            </a:r>
            <a:r>
              <a:rPr lang="sr-Cyrl-CS" sz="2400" dirty="0" smtClean="0">
                <a:latin typeface="Arial Black" pitchFamily="34" charset="0"/>
              </a:rPr>
              <a:t> </a:t>
            </a:r>
          </a:p>
          <a:p>
            <a:pPr marL="0" indent="0">
              <a:buNone/>
              <a:defRPr/>
            </a:pPr>
            <a:r>
              <a:rPr lang="sr-Cyrl-CS" sz="2400" dirty="0" smtClean="0">
                <a:latin typeface="Arial Black" pitchFamily="34" charset="0"/>
              </a:rPr>
              <a:t>“</a:t>
            </a:r>
            <a:r>
              <a:rPr lang="sr-Cyrl-CS" sz="2400" i="1" dirty="0" smtClean="0">
                <a:latin typeface="Arial Black" pitchFamily="34" charset="0"/>
              </a:rPr>
              <a:t>Да ли желите скуп </a:t>
            </a:r>
            <a:r>
              <a:rPr lang="sr-Cyrl-CS" sz="2400" i="1" dirty="0" smtClean="0">
                <a:latin typeface="Arial Black" pitchFamily="34" charset="0"/>
              </a:rPr>
              <a:t>бриљантних </a:t>
            </a:r>
            <a:r>
              <a:rPr lang="sr-Cyrl-CS" sz="2400" i="1" dirty="0" smtClean="0">
                <a:latin typeface="Arial Black" pitchFamily="34" charset="0"/>
              </a:rPr>
              <a:t>умова или </a:t>
            </a:r>
            <a:r>
              <a:rPr lang="sr-Cyrl-CS" sz="2400" i="1" dirty="0" smtClean="0">
                <a:latin typeface="Arial Black" pitchFamily="34" charset="0"/>
              </a:rPr>
              <a:t>бриљантни </a:t>
            </a:r>
            <a:r>
              <a:rPr lang="sr-Cyrl-CS" sz="2400" i="1" dirty="0" smtClean="0">
                <a:latin typeface="Arial Black" pitchFamily="34" charset="0"/>
              </a:rPr>
              <a:t>скуп умова </a:t>
            </a:r>
            <a:r>
              <a:rPr lang="sr-Cyrl-CS" sz="2400" dirty="0" smtClean="0">
                <a:latin typeface="Arial Black" pitchFamily="34" charset="0"/>
              </a:rPr>
              <a:t>?”</a:t>
            </a:r>
          </a:p>
          <a:p>
            <a:pPr marL="0" indent="0">
              <a:buFont typeface="Wingdings" pitchFamily="2" charset="2"/>
              <a:buChar char="§"/>
              <a:defRPr/>
            </a:pPr>
            <a:r>
              <a:rPr lang="sr-Cyrl-C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Тим</a:t>
            </a:r>
            <a:r>
              <a:rPr lang="sr-Cyrl-CS" sz="2400" dirty="0" smtClean="0">
                <a:latin typeface="Arial Black" pitchFamily="34" charset="0"/>
              </a:rPr>
              <a:t> је </a:t>
            </a:r>
            <a:r>
              <a:rPr lang="sr-Cyrl-CS" sz="2400" i="1" dirty="0" smtClean="0">
                <a:latin typeface="Arial Black" pitchFamily="34" charset="0"/>
              </a:rPr>
              <a:t>мала, тијесно повезана група људи усмјерена на постизање  јасно одређених циљева у којој су чланови тима одлучни да их  постигну заједно. </a:t>
            </a:r>
            <a:endParaRPr lang="de-DE" sz="2400" dirty="0" smtClean="0">
              <a:latin typeface="Arial Black" pitchFamily="34" charset="0"/>
            </a:endParaRPr>
          </a:p>
          <a:p>
            <a:pPr marL="0" indent="0">
              <a:buFont typeface="Wingdings" pitchFamily="2" charset="2"/>
              <a:buChar char="§"/>
              <a:defRPr/>
            </a:pPr>
            <a:r>
              <a:rPr lang="de-DE" sz="2400" dirty="0" smtClean="0">
                <a:latin typeface="Arial Black" pitchFamily="34" charset="0"/>
              </a:rPr>
              <a:t> </a:t>
            </a:r>
            <a:r>
              <a:rPr lang="sr-Cyrl-CS" sz="2400" b="1" dirty="0" smtClean="0">
                <a:latin typeface="Arial Black" pitchFamily="34" charset="0"/>
              </a:rPr>
              <a:t>Интеракција</a:t>
            </a:r>
            <a:r>
              <a:rPr lang="sr-Cyrl-CS" sz="2400" dirty="0" smtClean="0">
                <a:latin typeface="Arial Black" pitchFamily="34" charset="0"/>
              </a:rPr>
              <a:t> у тиму као једна од кључних одлика тима која га одваја  од групе. </a:t>
            </a:r>
            <a:endParaRPr lang="de-DE" sz="2400" dirty="0" smtClean="0">
              <a:latin typeface="Arial Black" pitchFamily="34" charset="0"/>
            </a:endParaRPr>
          </a:p>
          <a:p>
            <a:pPr marL="0" indent="0">
              <a:buFont typeface="Wingdings" pitchFamily="2" charset="2"/>
              <a:buChar char="§"/>
              <a:defRPr/>
            </a:pPr>
            <a:r>
              <a:rPr lang="sr-Cyrl-RS" sz="2400" dirty="0" smtClean="0">
                <a:latin typeface="Arial Black" pitchFamily="34" charset="0"/>
              </a:rPr>
              <a:t> </a:t>
            </a:r>
            <a:r>
              <a:rPr lang="sr-Cyrl-CS" sz="2400" dirty="0" smtClean="0">
                <a:latin typeface="Arial Black" pitchFamily="34" charset="0"/>
              </a:rPr>
              <a:t>Настава у модерној школи је један од облика људске интеракције и   комуникације и као таква је двосмјерни проце</a:t>
            </a:r>
            <a:r>
              <a:rPr lang="sr-Cyrl-BA" sz="2400" dirty="0" smtClean="0">
                <a:latin typeface="Arial Black" pitchFamily="34" charset="0"/>
              </a:rPr>
              <a:t>с </a:t>
            </a:r>
            <a:r>
              <a:rPr lang="sr-Cyrl-CS" sz="2400" dirty="0" smtClean="0">
                <a:latin typeface="Arial Black" pitchFamily="34" charset="0"/>
              </a:rPr>
              <a:t>комуникације. </a:t>
            </a:r>
          </a:p>
          <a:p>
            <a:pPr marL="0" indent="0">
              <a:buFont typeface="Wingdings" pitchFamily="2" charset="2"/>
              <a:buChar char="§"/>
              <a:defRPr/>
            </a:pPr>
            <a:r>
              <a:rPr lang="sr-Cyrl-CS" sz="2400" dirty="0" smtClean="0">
                <a:latin typeface="Arial Black" pitchFamily="34" charset="0"/>
              </a:rPr>
              <a:t> Заступљеност тимског рада је од суштинског значаја у  настави </a:t>
            </a:r>
            <a:r>
              <a:rPr lang="sr-Cyrl-CS" sz="2400" dirty="0" smtClean="0">
                <a:latin typeface="Arial Black" pitchFamily="34" charset="0"/>
              </a:rPr>
              <a:t>као централној </a:t>
            </a:r>
            <a:r>
              <a:rPr lang="sr-Cyrl-CS" sz="2400" dirty="0" smtClean="0">
                <a:latin typeface="Arial Black" pitchFamily="34" charset="0"/>
              </a:rPr>
              <a:t>карици образовања.</a:t>
            </a: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Основне карактеристик</a:t>
            </a:r>
            <a:r>
              <a:rPr lang="en-US" dirty="0" smtClean="0">
                <a:latin typeface="Arial Black" pitchFamily="34" charset="0"/>
              </a:rPr>
              <a:t>e</a:t>
            </a:r>
            <a:r>
              <a:rPr lang="sr-Cyrl-BA" dirty="0" smtClean="0">
                <a:latin typeface="Arial Black" pitchFamily="34" charset="0"/>
              </a:rPr>
              <a:t> “правог” тима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381000" indent="-381000"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sr-Cyrl-CS" sz="2000" b="1" dirty="0" smtClean="0">
                <a:latin typeface="Arial Black" pitchFamily="34" charset="0"/>
              </a:rPr>
              <a:t>Мали број чланова</a:t>
            </a:r>
          </a:p>
          <a:p>
            <a:pPr marL="381000" indent="-381000"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sr-Cyrl-CS" sz="2000" b="1" dirty="0" smtClean="0">
                <a:latin typeface="Arial Black" pitchFamily="34" charset="0"/>
              </a:rPr>
              <a:t>Заједничка одговорност и заједнички резултат</a:t>
            </a:r>
          </a:p>
          <a:p>
            <a:pPr marL="381000" indent="-381000"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sr-Cyrl-CS" sz="2000" b="1" dirty="0" smtClean="0">
                <a:latin typeface="Arial Black" pitchFamily="34" charset="0"/>
              </a:rPr>
              <a:t>Вјештине </a:t>
            </a:r>
            <a:r>
              <a:rPr lang="sr-Cyrl-CS" sz="2000" dirty="0" smtClean="0">
                <a:latin typeface="Arial Black" pitchFamily="34" charset="0"/>
              </a:rPr>
              <a:t>– тимови морају имати способности и компетенције потребне да би се задатак ваљано обавио. </a:t>
            </a:r>
          </a:p>
          <a:p>
            <a:pPr marL="381000" indent="-381000"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sr-Cyrl-CS" sz="2000" b="1" dirty="0" smtClean="0">
                <a:latin typeface="Arial Black" pitchFamily="34" charset="0"/>
              </a:rPr>
              <a:t>Јасно одређена сврха тима</a:t>
            </a:r>
            <a:r>
              <a:rPr lang="sr-Cyrl-CS" sz="2000" dirty="0" smtClean="0">
                <a:latin typeface="Arial Black" pitchFamily="34" charset="0"/>
              </a:rPr>
              <a:t> – директор треба да дефинише могућности одлучивања и овласти тима.</a:t>
            </a:r>
          </a:p>
          <a:p>
            <a:pPr marL="381000" indent="-381000"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sr-Cyrl-CS" sz="2000" b="1" dirty="0" smtClean="0">
                <a:latin typeface="Arial Black" pitchFamily="34" charset="0"/>
              </a:rPr>
              <a:t>Јасно одређени циљеви </a:t>
            </a:r>
            <a:endParaRPr lang="sr-Cyrl-CS" sz="2000" dirty="0" smtClean="0">
              <a:latin typeface="Arial Black" pitchFamily="34" charset="0"/>
            </a:endParaRPr>
          </a:p>
          <a:p>
            <a:pPr marL="381000" indent="-381000"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lang="sr-Cyrl-CS" sz="2000" b="1" dirty="0" smtClean="0">
                <a:latin typeface="Arial Black" pitchFamily="34" charset="0"/>
              </a:rPr>
              <a:t>Општи приступ и усаглашеност чланова тим</a:t>
            </a:r>
            <a:endParaRPr lang="en-US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Управљање или руковођење</a:t>
            </a:r>
            <a:r>
              <a:rPr lang="en-US" dirty="0" smtClean="0">
                <a:latin typeface="Arial Black" pitchFamily="34" charset="0"/>
              </a:rPr>
              <a:t> (2)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Cyrl-RS" b="1" dirty="0" smtClean="0">
                <a:latin typeface="Arial Black" pitchFamily="34" charset="0"/>
              </a:rPr>
              <a:t>    Планираш ли за једну годину унапријед узгајај пиринач. Планираш ли за двадесет година, посади дрвеће. Планираш ли за </a:t>
            </a:r>
            <a:r>
              <a:rPr lang="sr-Cyrl-RS" b="1" dirty="0" smtClean="0">
                <a:latin typeface="Arial Black" pitchFamily="34" charset="0"/>
              </a:rPr>
              <a:t>ц</a:t>
            </a:r>
            <a:r>
              <a:rPr lang="sr-Cyrl-BA" b="1" dirty="0" smtClean="0">
                <a:latin typeface="Arial Black" pitchFamily="34" charset="0"/>
              </a:rPr>
              <a:t>ијели </a:t>
            </a:r>
            <a:r>
              <a:rPr lang="sr-Cyrl-RS" b="1" dirty="0" smtClean="0">
                <a:latin typeface="Arial Black" pitchFamily="34" charset="0"/>
              </a:rPr>
              <a:t> </a:t>
            </a:r>
            <a:r>
              <a:rPr lang="sr-Cyrl-RS" b="1" dirty="0" smtClean="0">
                <a:latin typeface="Arial Black" pitchFamily="34" charset="0"/>
              </a:rPr>
              <a:t>живот, развијај људе” – кинеска пословица</a:t>
            </a:r>
          </a:p>
          <a:p>
            <a:r>
              <a:rPr lang="sr-Cyrl-RS" b="1" dirty="0" smtClean="0">
                <a:latin typeface="Arial Black" pitchFamily="34" charset="0"/>
              </a:rPr>
              <a:t>   Први задатак лидера је да људе развија а не да их критикује, застрашује или отпушта. Развој људи почиње разумевањем њихових јаких и слабих страна и додјељивањем улога у којима ће њихове способности доћи до пуног изражаја.</a:t>
            </a:r>
            <a:endParaRPr lang="en-US" dirty="0" smtClean="0">
              <a:latin typeface="Arial Black" pitchFamily="34" charset="0"/>
            </a:endParaRPr>
          </a:p>
          <a:p>
            <a:pPr>
              <a:buNone/>
            </a:pP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bs-Cyrl-BA" dirty="0" smtClean="0">
                <a:latin typeface="Arial Black" pitchFamily="34" charset="0"/>
              </a:rPr>
              <a:t>Група или тим?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4" name="Picture 4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8725" y="855762"/>
            <a:ext cx="8825275" cy="6002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sr-Cyrl-BA" dirty="0" smtClean="0">
                <a:latin typeface="Arial Black" pitchFamily="34" charset="0"/>
              </a:rPr>
              <a:t>Позиције у тиму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>
                <a:latin typeface="Arial Black" pitchFamily="34" charset="0"/>
              </a:rPr>
              <a:t>Успјех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тима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зависи</a:t>
            </a:r>
            <a:r>
              <a:rPr lang="en-US" dirty="0" smtClean="0">
                <a:latin typeface="Arial Black" pitchFamily="34" charset="0"/>
              </a:rPr>
              <a:t> и </a:t>
            </a:r>
            <a:r>
              <a:rPr lang="en-US" dirty="0" err="1" smtClean="0">
                <a:latin typeface="Arial Black" pitchFamily="34" charset="0"/>
              </a:rPr>
              <a:t>од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позиције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тима</a:t>
            </a:r>
            <a:r>
              <a:rPr lang="en-US" dirty="0" smtClean="0">
                <a:latin typeface="Arial Black" pitchFamily="34" charset="0"/>
              </a:rPr>
              <a:t> у </a:t>
            </a:r>
            <a:r>
              <a:rPr lang="en-US" dirty="0" err="1" smtClean="0">
                <a:latin typeface="Arial Black" pitchFamily="34" charset="0"/>
              </a:rPr>
              <a:t>организационој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структури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односно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какав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је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однос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тима</a:t>
            </a:r>
            <a:r>
              <a:rPr lang="en-US" dirty="0" smtClean="0">
                <a:latin typeface="Arial Black" pitchFamily="34" charset="0"/>
              </a:rPr>
              <a:t> и </a:t>
            </a:r>
            <a:r>
              <a:rPr lang="en-US" dirty="0" err="1" smtClean="0">
                <a:latin typeface="Arial Black" pitchFamily="34" charset="0"/>
              </a:rPr>
              <a:t>регуларне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организационе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структуре</a:t>
            </a:r>
            <a:r>
              <a:rPr lang="en-US" dirty="0" smtClean="0">
                <a:latin typeface="Arial Black" pitchFamily="34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dirty="0" err="1" smtClean="0">
                <a:latin typeface="Arial Black" pitchFamily="34" charset="0"/>
              </a:rPr>
              <a:t>Ресурси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за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рад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тима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sr-Cyrl-BA" dirty="0" smtClean="0">
                <a:latin typeface="Arial Black" pitchFamily="34" charset="0"/>
              </a:rPr>
              <a:t>-м</a:t>
            </a:r>
            <a:r>
              <a:rPr lang="en-US" dirty="0" err="1" smtClean="0">
                <a:latin typeface="Arial Black" pitchFamily="34" charset="0"/>
              </a:rPr>
              <a:t>атеријални,технички</a:t>
            </a:r>
            <a:r>
              <a:rPr lang="en-US" dirty="0" smtClean="0">
                <a:latin typeface="Arial Black" pitchFamily="34" charset="0"/>
              </a:rPr>
              <a:t>, </a:t>
            </a:r>
            <a:r>
              <a:rPr lang="en-US" dirty="0" err="1" smtClean="0">
                <a:latin typeface="Arial Black" pitchFamily="34" charset="0"/>
              </a:rPr>
              <a:t>радно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вријеме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чланова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тима</a:t>
            </a:r>
            <a:r>
              <a:rPr lang="en-US" dirty="0" smtClean="0">
                <a:latin typeface="Arial Black" pitchFamily="34" charset="0"/>
              </a:rPr>
              <a:t>. </a:t>
            </a:r>
          </a:p>
          <a:p>
            <a:pPr>
              <a:buFont typeface="Arial" charset="0"/>
              <a:buChar char="•"/>
            </a:pPr>
            <a:r>
              <a:rPr lang="en-US" dirty="0" err="1" smtClean="0">
                <a:latin typeface="Arial Black" pitchFamily="34" charset="0"/>
              </a:rPr>
              <a:t>Систем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оцјењивања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тима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односно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начини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награде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чланова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тима</a:t>
            </a:r>
            <a:r>
              <a:rPr lang="en-US" dirty="0" smtClean="0">
                <a:latin typeface="Arial Black" pitchFamily="34" charset="0"/>
              </a:rPr>
              <a:t>.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sr-Cyrl-BA" dirty="0" smtClean="0">
                <a:latin typeface="Arial Black" pitchFamily="34" charset="0"/>
              </a:rPr>
              <a:t>Улоге у тиму</a:t>
            </a:r>
            <a:r>
              <a:rPr lang="en-US" dirty="0" smtClean="0">
                <a:latin typeface="Arial Black" pitchFamily="34" charset="0"/>
              </a:rPr>
              <a:t>(1)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defTabSz="901700">
              <a:buClr>
                <a:schemeClr val="hlink"/>
              </a:buClr>
              <a:buFont typeface="Wingdings" pitchFamily="2" charset="2"/>
              <a:buChar char="§"/>
            </a:pPr>
            <a:r>
              <a:rPr lang="sr-Cyrl-CS" sz="2400" dirty="0" smtClean="0">
                <a:latin typeface="Arial Black" pitchFamily="34" charset="0"/>
              </a:rPr>
              <a:t>Подјела улога у тиму је од суштинске важности  за функционисање тима. Улоге се распоређују узимајући у обзир задатке тима и компетенције и особине чланова тима. </a:t>
            </a:r>
          </a:p>
          <a:p>
            <a:pPr defTabSz="901700">
              <a:buClr>
                <a:schemeClr val="hlink"/>
              </a:buClr>
              <a:buFont typeface="Wingdings" pitchFamily="2" charset="2"/>
              <a:buChar char="§"/>
            </a:pPr>
            <a:r>
              <a:rPr lang="sr-Cyrl-CS" sz="2400" dirty="0" smtClean="0">
                <a:latin typeface="Arial Black" pitchFamily="34" charset="0"/>
              </a:rPr>
              <a:t>равнотежа различитих индивидуалности</a:t>
            </a:r>
          </a:p>
          <a:p>
            <a:pPr defTabSz="901700">
              <a:buClr>
                <a:schemeClr val="hlink"/>
              </a:buClr>
              <a:buFont typeface="Wingdings" pitchFamily="2" charset="2"/>
              <a:buChar char="§"/>
            </a:pPr>
            <a:r>
              <a:rPr lang="sr-Cyrl-CS" sz="2400" dirty="0" smtClean="0">
                <a:latin typeface="Arial Black" pitchFamily="34" charset="0"/>
              </a:rPr>
              <a:t> психолошке карактеристике чланова тима:</a:t>
            </a:r>
          </a:p>
          <a:p>
            <a:pPr defTabSz="901700">
              <a:buClr>
                <a:schemeClr val="hlink"/>
              </a:buClr>
              <a:buFont typeface="Wingdings" pitchFamily="2" charset="2"/>
              <a:buChar char="ü"/>
            </a:pPr>
            <a:r>
              <a:rPr lang="sr-Cyrl-CS" sz="2400" dirty="0" smtClean="0">
                <a:latin typeface="Arial Black" pitchFamily="34" charset="0"/>
              </a:rPr>
              <a:t>конвергентан-дивергентан начин размишљања;</a:t>
            </a:r>
          </a:p>
          <a:p>
            <a:pPr defTabSz="901700">
              <a:buClr>
                <a:schemeClr val="hlink"/>
              </a:buClr>
              <a:buFont typeface="Wingdings" pitchFamily="2" charset="2"/>
              <a:buChar char="ü"/>
            </a:pPr>
            <a:r>
              <a:rPr lang="sr-Cyrl-CS" sz="2400" dirty="0" smtClean="0">
                <a:latin typeface="Arial Black" pitchFamily="34" charset="0"/>
              </a:rPr>
              <a:t>склоност ка прикупљању и обради информација;</a:t>
            </a:r>
          </a:p>
          <a:p>
            <a:pPr defTabSz="901700">
              <a:buClr>
                <a:schemeClr val="hlink"/>
              </a:buClr>
              <a:buFont typeface="Wingdings" pitchFamily="2" charset="2"/>
              <a:buChar char="ü"/>
            </a:pPr>
            <a:r>
              <a:rPr lang="sr-Cyrl-CS" sz="2400" dirty="0" smtClean="0">
                <a:latin typeface="Arial Black" pitchFamily="34" charset="0"/>
              </a:rPr>
              <a:t>вјештине презентације и комуникације;</a:t>
            </a:r>
          </a:p>
          <a:p>
            <a:pPr defTabSz="901700">
              <a:buClr>
                <a:schemeClr val="hlink"/>
              </a:buClr>
              <a:buFont typeface="Wingdings" pitchFamily="2" charset="2"/>
              <a:buChar char="ü"/>
            </a:pPr>
            <a:r>
              <a:rPr lang="sr-Cyrl-CS" sz="2400" dirty="0" smtClean="0">
                <a:latin typeface="Arial Black" pitchFamily="34" charset="0"/>
              </a:rPr>
              <a:t>аналитичност, одговорност, оперативност</a:t>
            </a: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sr-Cyrl-BA" dirty="0" smtClean="0">
                <a:latin typeface="Arial Black" pitchFamily="34" charset="0"/>
              </a:rPr>
              <a:t>Улоге у тиму</a:t>
            </a:r>
            <a:r>
              <a:rPr lang="en-US" dirty="0" smtClean="0">
                <a:latin typeface="Arial Black" pitchFamily="34" charset="0"/>
              </a:rPr>
              <a:t>(2)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None/>
            </a:pPr>
            <a:r>
              <a:rPr lang="sr-Cyrl-CS" dirty="0" smtClean="0">
                <a:latin typeface="Arial Black" pitchFamily="34" charset="0"/>
              </a:rPr>
              <a:t>Класификација чланова тима заснована на психолошкој процјени чланова:</a:t>
            </a:r>
            <a:endParaRPr lang="sr-Cyrl-CS" b="1" dirty="0" smtClean="0">
              <a:latin typeface="Arial Black" pitchFamily="34" charset="0"/>
            </a:endParaRPr>
          </a:p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dirty="0" smtClean="0">
                <a:latin typeface="Arial Black" pitchFamily="34" charset="0"/>
              </a:rPr>
              <a:t> </a:t>
            </a:r>
            <a:r>
              <a:rPr lang="sr-Cyrl-CS" dirty="0" smtClean="0">
                <a:latin typeface="Arial Black" pitchFamily="34" charset="0"/>
              </a:rPr>
              <a:t>Координатор                        </a:t>
            </a:r>
            <a:endParaRPr lang="sr-Cyrl-CS" dirty="0" smtClean="0">
              <a:latin typeface="Arial Black" pitchFamily="34" charset="0"/>
            </a:endParaRPr>
          </a:p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dirty="0" smtClean="0">
                <a:latin typeface="Arial Black" pitchFamily="34" charset="0"/>
              </a:rPr>
              <a:t>Моделатор</a:t>
            </a:r>
            <a:endParaRPr lang="sr-Cyrl-CS" dirty="0" smtClean="0">
              <a:latin typeface="Arial Black" pitchFamily="34" charset="0"/>
            </a:endParaRPr>
          </a:p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dirty="0" smtClean="0">
                <a:latin typeface="Arial Black" pitchFamily="34" charset="0"/>
              </a:rPr>
              <a:t>Иноватор</a:t>
            </a:r>
            <a:endParaRPr lang="sr-Cyrl-CS" dirty="0" smtClean="0">
              <a:latin typeface="Arial Black" pitchFamily="34" charset="0"/>
            </a:endParaRPr>
          </a:p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dirty="0" smtClean="0">
                <a:latin typeface="Arial Black" pitchFamily="34" charset="0"/>
              </a:rPr>
              <a:t>Покретач</a:t>
            </a:r>
            <a:endParaRPr lang="sr-Cyrl-CS" dirty="0" smtClean="0">
              <a:latin typeface="Arial Black" pitchFamily="34" charset="0"/>
            </a:endParaRPr>
          </a:p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dirty="0" smtClean="0">
                <a:latin typeface="Arial Black" pitchFamily="34" charset="0"/>
              </a:rPr>
              <a:t>Истраживач</a:t>
            </a:r>
            <a:endParaRPr lang="sr-Cyrl-CS" dirty="0" smtClean="0">
              <a:latin typeface="Arial Black" pitchFamily="34" charset="0"/>
            </a:endParaRPr>
          </a:p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dirty="0" smtClean="0">
                <a:latin typeface="Arial Black" pitchFamily="34" charset="0"/>
              </a:rPr>
              <a:t>Процјењивач</a:t>
            </a:r>
            <a:endParaRPr lang="sr-Cyrl-CS" dirty="0" smtClean="0">
              <a:latin typeface="Arial Black" pitchFamily="34" charset="0"/>
            </a:endParaRPr>
          </a:p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dirty="0" smtClean="0">
                <a:latin typeface="Arial Black" pitchFamily="34" charset="0"/>
              </a:rPr>
              <a:t>Човјек тима </a:t>
            </a:r>
            <a:r>
              <a:rPr lang="sr-Cyrl-CS" dirty="0" smtClean="0">
                <a:latin typeface="Arial Black" pitchFamily="34" charset="0"/>
              </a:rPr>
              <a:t> </a:t>
            </a:r>
            <a:endParaRPr lang="sr-Cyrl-CS" dirty="0" smtClean="0">
              <a:latin typeface="Arial Black" pitchFamily="34" charset="0"/>
            </a:endParaRPr>
          </a:p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dirty="0" smtClean="0">
                <a:latin typeface="Arial Black" pitchFamily="34" charset="0"/>
              </a:rPr>
              <a:t>Финишер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Дефиниције улога у тиму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None/>
            </a:pPr>
            <a:r>
              <a:rPr lang="sr-Cyrl-CS" sz="1800" dirty="0" smtClean="0">
                <a:latin typeface="Arial Black" pitchFamily="34" charset="0"/>
              </a:rPr>
              <a:t>Класификација чланова тима заснована на психолошкој процјени чланова:</a:t>
            </a:r>
            <a:endParaRPr lang="sr-Cyrl-CS" sz="1800" b="1" dirty="0" smtClean="0">
              <a:latin typeface="Arial Black" pitchFamily="34" charset="0"/>
            </a:endParaRPr>
          </a:p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sz="1800" dirty="0" smtClean="0">
                <a:latin typeface="Arial Black" pitchFamily="34" charset="0"/>
              </a:rPr>
              <a:t> Координатор – усмјерава активности и управља групом.                         </a:t>
            </a:r>
          </a:p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sz="1800" dirty="0" smtClean="0">
                <a:latin typeface="Arial Black" pitchFamily="34" charset="0"/>
              </a:rPr>
              <a:t>Моделатор – уобличава идеје и активности.</a:t>
            </a:r>
          </a:p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sz="1800" dirty="0" smtClean="0">
                <a:latin typeface="Arial Black" pitchFamily="34" charset="0"/>
              </a:rPr>
              <a:t>Иноватор – осмишљава нове идеје и стратегије. Сагледава ствари из  другог угла.</a:t>
            </a:r>
          </a:p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sz="1800" dirty="0" smtClean="0">
                <a:latin typeface="Arial Black" pitchFamily="34" charset="0"/>
              </a:rPr>
              <a:t>Покретач – </a:t>
            </a:r>
            <a:r>
              <a:rPr lang="sr-Cyrl-CS" sz="1800" dirty="0" smtClean="0">
                <a:latin typeface="Arial Black" pitchFamily="34" charset="0"/>
              </a:rPr>
              <a:t>подстиче </a:t>
            </a:r>
            <a:r>
              <a:rPr lang="sr-Cyrl-CS" sz="1800" dirty="0" smtClean="0">
                <a:latin typeface="Arial Black" pitchFamily="34" charset="0"/>
              </a:rPr>
              <a:t>мотивацију и покреће на акцију. </a:t>
            </a:r>
          </a:p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sz="1800" dirty="0" smtClean="0">
                <a:latin typeface="Arial Black" pitchFamily="34" charset="0"/>
              </a:rPr>
              <a:t>Истраживач – прикупља информације релевантне за задатак, има  најбоље контакте и мрежу сарадника.</a:t>
            </a:r>
          </a:p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sz="1800" dirty="0" smtClean="0">
                <a:latin typeface="Arial Black" pitchFamily="34" charset="0"/>
              </a:rPr>
              <a:t>Процјењивач – процјењује идеје до којих</a:t>
            </a:r>
            <a:r>
              <a:rPr lang="bs-Latn-BA" sz="1800" dirty="0" smtClean="0">
                <a:latin typeface="Arial Black" pitchFamily="34" charset="0"/>
              </a:rPr>
              <a:t> </a:t>
            </a:r>
            <a:r>
              <a:rPr lang="sr-Cyrl-CS" sz="1800" dirty="0" smtClean="0">
                <a:latin typeface="Arial Black" pitchFamily="34" charset="0"/>
              </a:rPr>
              <a:t>је тим дошао. </a:t>
            </a:r>
          </a:p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sz="1800" dirty="0" smtClean="0">
                <a:latin typeface="Arial Black" pitchFamily="34" charset="0"/>
              </a:rPr>
              <a:t>Човјек тима – тимски радник који подстиче д</a:t>
            </a:r>
            <a:r>
              <a:rPr lang="bs-Latn-BA" sz="1800" dirty="0" smtClean="0">
                <a:latin typeface="Arial Black" pitchFamily="34" charset="0"/>
              </a:rPr>
              <a:t>o</a:t>
            </a:r>
            <a:r>
              <a:rPr lang="sr-Cyrl-CS" sz="1800" dirty="0" smtClean="0">
                <a:latin typeface="Arial Black" pitchFamily="34" charset="0"/>
              </a:rPr>
              <a:t>бру сарадњу и нарочито је битан у   кризним и стресним ситуацијама. </a:t>
            </a:r>
          </a:p>
          <a:p>
            <a:pPr defTabSz="901700">
              <a:lnSpc>
                <a:spcPct val="12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sr-Cyrl-CS" sz="1800" dirty="0" smtClean="0">
                <a:latin typeface="Arial Black" pitchFamily="34" charset="0"/>
              </a:rPr>
              <a:t>Финишер – обраћа пажњу на детаље  и реализацију плана.</a:t>
            </a:r>
            <a:endParaRPr lang="en-US" sz="1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Битна питања тимског рада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defTabSz="9017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  <a:defRPr/>
            </a:pPr>
            <a:r>
              <a:rPr lang="sr-Cyrl-RS" sz="2400" b="1" kern="0" dirty="0" smtClean="0">
                <a:latin typeface="Arial Black" pitchFamily="34" charset="0"/>
                <a:cs typeface="Arial" pitchFamily="34" charset="0"/>
              </a:rPr>
              <a:t>Да ли вредносни систем поjединца одговара потребама тима?</a:t>
            </a:r>
          </a:p>
          <a:p>
            <a:pPr defTabSz="9017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  <a:defRPr/>
            </a:pPr>
            <a:r>
              <a:rPr lang="sr-Cyrl-RS" sz="2400" b="1" kern="0" dirty="0" smtClean="0">
                <a:latin typeface="Arial Black" pitchFamily="34" charset="0"/>
                <a:cs typeface="Arial" pitchFamily="34" charset="0"/>
              </a:rPr>
              <a:t>Да ли се понаша проактивно при рјешавању проблема?</a:t>
            </a:r>
          </a:p>
          <a:p>
            <a:pPr defTabSz="9017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  <a:defRPr/>
            </a:pPr>
            <a:r>
              <a:rPr lang="sr-Cyrl-RS" sz="2400" b="1" kern="0" dirty="0" smtClean="0">
                <a:latin typeface="Arial Black" pitchFamily="34" charset="0"/>
                <a:cs typeface="Arial" pitchFamily="34" charset="0"/>
              </a:rPr>
              <a:t>Да ли ће се заложити за циљеве тима?</a:t>
            </a:r>
          </a:p>
          <a:p>
            <a:pPr defTabSz="9017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  <a:defRPr/>
            </a:pPr>
            <a:r>
              <a:rPr lang="sr-Cyrl-RS" sz="2400" b="1" kern="0" dirty="0" smtClean="0">
                <a:latin typeface="Arial Black" pitchFamily="34" charset="0"/>
                <a:cs typeface="Arial" pitchFamily="34" charset="0"/>
              </a:rPr>
              <a:t>Да ли подноси стрес?</a:t>
            </a:r>
          </a:p>
          <a:p>
            <a:pPr defTabSz="9017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  <a:defRPr/>
            </a:pPr>
            <a:r>
              <a:rPr lang="sr-Cyrl-RS" sz="2400" b="1" kern="0" dirty="0" smtClean="0">
                <a:latin typeface="Arial Black" pitchFamily="34" charset="0"/>
                <a:cs typeface="Arial" pitchFamily="34" charset="0"/>
              </a:rPr>
              <a:t>Да ли има способност позитивног утицаја на друге?</a:t>
            </a:r>
          </a:p>
          <a:p>
            <a:pPr defTabSz="9017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  <a:defRPr/>
            </a:pPr>
            <a:r>
              <a:rPr lang="sr-Cyrl-RS" sz="2400" b="1" kern="0" dirty="0" smtClean="0">
                <a:latin typeface="Arial Black" pitchFamily="34" charset="0"/>
                <a:cs typeface="Arial" pitchFamily="34" charset="0"/>
              </a:rPr>
              <a:t>Да ли посједује заједнички дух?</a:t>
            </a:r>
          </a:p>
          <a:p>
            <a:pPr defTabSz="9017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  <a:defRPr/>
            </a:pPr>
            <a:r>
              <a:rPr lang="sr-Cyrl-RS" sz="2400" b="1" kern="0" dirty="0" smtClean="0">
                <a:latin typeface="Arial Black" pitchFamily="34" charset="0"/>
                <a:cs typeface="Arial" pitchFamily="34" charset="0"/>
              </a:rPr>
              <a:t>Да ли је поуздан у испуњавању обавеза?</a:t>
            </a:r>
          </a:p>
          <a:p>
            <a:pPr defTabSz="9017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  <a:defRPr/>
            </a:pPr>
            <a:r>
              <a:rPr lang="sr-Cyrl-RS" sz="2400" b="1" kern="0" dirty="0" smtClean="0">
                <a:latin typeface="Arial Black" pitchFamily="34" charset="0"/>
                <a:cs typeface="Arial" pitchFamily="34" charset="0"/>
              </a:rPr>
              <a:t>Да ли је иновативан?</a:t>
            </a:r>
          </a:p>
          <a:p>
            <a:pPr defTabSz="9017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  <a:defRPr/>
            </a:pPr>
            <a:r>
              <a:rPr lang="sr-Cyrl-RS" sz="2400" b="1" kern="0" dirty="0" smtClean="0">
                <a:latin typeface="Arial Black" pitchFamily="34" charset="0"/>
                <a:cs typeface="Arial" pitchFamily="34" charset="0"/>
              </a:rPr>
              <a:t>Да ли ефективно комуницира?</a:t>
            </a:r>
          </a:p>
          <a:p>
            <a:pPr defTabSz="901700">
              <a:lnSpc>
                <a:spcPct val="90000"/>
              </a:lnSpc>
              <a:buClr>
                <a:schemeClr val="hlink"/>
              </a:buClr>
              <a:buFont typeface="Wingdings" pitchFamily="2" charset="2"/>
              <a:buAutoNum type="arabicPeriod"/>
              <a:defRPr/>
            </a:pPr>
            <a:r>
              <a:rPr lang="sr-Cyrl-RS" sz="2400" b="1" kern="0" dirty="0" smtClean="0">
                <a:latin typeface="Arial Black" pitchFamily="34" charset="0"/>
                <a:cs typeface="Arial" pitchFamily="34" charset="0"/>
              </a:rPr>
              <a:t>Да ли тежи развоју?</a:t>
            </a:r>
          </a:p>
          <a:p>
            <a:pPr>
              <a:buNone/>
            </a:pP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sr-Cyrl-BA" dirty="0" smtClean="0">
                <a:latin typeface="Arial Black" pitchFamily="34" charset="0"/>
              </a:rPr>
              <a:t>Формирање тима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r-Cyrl-RS" sz="1800" dirty="0" smtClean="0">
                <a:latin typeface="Arial Black" pitchFamily="34" charset="0"/>
              </a:rPr>
              <a:t>Формирање тима се дефинише као процес формирања групе људи који ће ефикасно радити на реализацији заједничког задатака и достизању заједничког циља. </a:t>
            </a:r>
          </a:p>
          <a:p>
            <a:pPr>
              <a:defRPr/>
            </a:pPr>
            <a:r>
              <a:rPr lang="sr-Cyrl-RS" sz="1800" dirty="0" smtClean="0">
                <a:latin typeface="Arial Black" pitchFamily="34" charset="0"/>
              </a:rPr>
              <a:t>Тим мора бити формиран уз поштовање правила и потреба за тимским радом и правила и принципа стварања ефикасног тима. Одабирање начина формирања и само форимирање је одговорност руководиоца тима.</a:t>
            </a:r>
          </a:p>
          <a:p>
            <a:pPr>
              <a:defRPr/>
            </a:pPr>
            <a:r>
              <a:rPr lang="sr-Cyrl-RS" sz="1800" dirty="0" smtClean="0">
                <a:latin typeface="Arial Black" pitchFamily="34" charset="0"/>
              </a:rPr>
              <a:t>Формирање тима је дефинисано кроз неколико корака (</a:t>
            </a:r>
            <a:r>
              <a:rPr lang="en-US" sz="1800" dirty="0" err="1" smtClean="0">
                <a:latin typeface="Arial Black" pitchFamily="34" charset="0"/>
              </a:rPr>
              <a:t>Wilemon</a:t>
            </a:r>
            <a:r>
              <a:rPr lang="en-US" sz="1800" dirty="0" smtClean="0">
                <a:latin typeface="Arial Black" pitchFamily="34" charset="0"/>
              </a:rPr>
              <a:t>, </a:t>
            </a:r>
            <a:r>
              <a:rPr lang="en-US" sz="1800" dirty="0" err="1" smtClean="0">
                <a:latin typeface="Arial Black" pitchFamily="34" charset="0"/>
              </a:rPr>
              <a:t>Thomain</a:t>
            </a:r>
            <a:r>
              <a:rPr lang="en-US" sz="1800" dirty="0" smtClean="0">
                <a:latin typeface="Arial Black" pitchFamily="34" charset="0"/>
              </a:rPr>
              <a:t>, Marshall)</a:t>
            </a:r>
            <a:r>
              <a:rPr lang="sr-Cyrl-RS" sz="1800" dirty="0" smtClean="0">
                <a:latin typeface="Arial Black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r-Cyrl-RS" sz="1800" dirty="0" smtClean="0">
                <a:latin typeface="Arial Black" pitchFamily="34" charset="0"/>
              </a:rPr>
              <a:t>План за креирање тима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r-Cyrl-RS" sz="1800" dirty="0" smtClean="0">
                <a:latin typeface="Arial Black" pitchFamily="34" charset="0"/>
              </a:rPr>
              <a:t>Дефинисање циљева и преговарање са члановима тима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r-Cyrl-RS" sz="1800" dirty="0" smtClean="0">
                <a:latin typeface="Arial Black" pitchFamily="34" charset="0"/>
              </a:rPr>
              <a:t>Организовање тима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r-Cyrl-RS" sz="1800" dirty="0" smtClean="0">
                <a:latin typeface="Arial Black" pitchFamily="34" charset="0"/>
              </a:rPr>
              <a:t>Дефинисање интерних процедура и канала комуникације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r-Cyrl-RS" sz="1800" dirty="0" smtClean="0">
                <a:latin typeface="Arial Black" pitchFamily="34" charset="0"/>
              </a:rPr>
              <a:t>Доношење одлука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r-Cyrl-RS" sz="1800" dirty="0" smtClean="0">
                <a:latin typeface="Arial Black" pitchFamily="34" charset="0"/>
              </a:rPr>
              <a:t>Контрола и стални развој тима  </a:t>
            </a:r>
            <a:endParaRPr lang="en-GB" sz="1800" dirty="0" smtClean="0">
              <a:latin typeface="Arial Black" pitchFamily="34" charset="0"/>
            </a:endParaRPr>
          </a:p>
          <a:p>
            <a:pPr>
              <a:buNone/>
            </a:pPr>
            <a:endParaRPr lang="en-US" sz="1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chemeClr val="tx2"/>
                </a:solidFill>
                <a:latin typeface="Arial Black" pitchFamily="34" charset="0"/>
              </a:rPr>
              <a:t>Начин доношења одлука у тиму</a:t>
            </a: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(1)</a:t>
            </a:r>
            <a:r>
              <a:rPr lang="sr-Cyrl-CS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Arial Black" pitchFamily="34" charset="0"/>
              </a:rPr>
            </a:b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marL="457200" indent="-457200"/>
            <a:r>
              <a:rPr lang="sr-Cyrl-CS" sz="2800" dirty="0" smtClean="0">
                <a:latin typeface="Arial Black" pitchFamily="34" charset="0"/>
              </a:rPr>
              <a:t>Процес доношења одлука у тиму се одвија кроз неколико фаза:</a:t>
            </a:r>
          </a:p>
          <a:p>
            <a:pPr marL="457200" indent="-457200">
              <a:buFontTx/>
              <a:buAutoNum type="arabicPeriod"/>
            </a:pPr>
            <a:r>
              <a:rPr lang="sr-Cyrl-CS" sz="2800" b="1" dirty="0" smtClean="0">
                <a:latin typeface="Arial Black" pitchFamily="34" charset="0"/>
              </a:rPr>
              <a:t>Фаза “отварања” </a:t>
            </a:r>
            <a:r>
              <a:rPr lang="sr-Cyrl-CS" sz="2800" dirty="0" smtClean="0">
                <a:latin typeface="Arial Black" pitchFamily="34" charset="0"/>
              </a:rPr>
              <a:t>- у овој фази је важно подстаћи трагање за идејама и рјешењима;</a:t>
            </a:r>
          </a:p>
          <a:p>
            <a:pPr marL="457200" indent="-457200">
              <a:buFontTx/>
              <a:buAutoNum type="arabicPeriod"/>
            </a:pPr>
            <a:r>
              <a:rPr lang="sr-Cyrl-CS" sz="2800" b="1" dirty="0" smtClean="0">
                <a:latin typeface="Arial Black" pitchFamily="34" charset="0"/>
              </a:rPr>
              <a:t>Фаза “сужавања” </a:t>
            </a:r>
            <a:r>
              <a:rPr lang="sr-Cyrl-CS" sz="2800" dirty="0" smtClean="0">
                <a:latin typeface="Arial Black" pitchFamily="34" charset="0"/>
              </a:rPr>
              <a:t>– у овој фази се износе идеје и појашњавају осталим члановима тима. Укључује рангирање идеја и груписање по важности и значају;</a:t>
            </a:r>
          </a:p>
          <a:p>
            <a:pPr marL="457200" indent="-457200">
              <a:buFontTx/>
              <a:buAutoNum type="arabicPeriod"/>
            </a:pPr>
            <a:r>
              <a:rPr lang="sr-Cyrl-CS" sz="2800" b="1" dirty="0" smtClean="0">
                <a:latin typeface="Arial Black" pitchFamily="34" charset="0"/>
              </a:rPr>
              <a:t>Фаза “затварања” </a:t>
            </a:r>
            <a:r>
              <a:rPr lang="sr-Cyrl-CS" sz="2800" dirty="0" smtClean="0">
                <a:latin typeface="Arial Black" pitchFamily="34" charset="0"/>
              </a:rPr>
              <a:t>– врши се коначан избор идеја и рјешења које сваки члан може прихватити.     </a:t>
            </a:r>
          </a:p>
          <a:p>
            <a:pPr marL="457200" indent="-457200">
              <a:buNone/>
            </a:pPr>
            <a:endParaRPr lang="sr-Cyrl-CS" sz="28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chemeClr val="tx2"/>
                </a:solidFill>
                <a:latin typeface="Arial Black" pitchFamily="34" charset="0"/>
              </a:rPr>
              <a:t>Начин доношења одлука у тиму</a:t>
            </a:r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(2)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4" name="Picture 2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9091" y="1218864"/>
            <a:ext cx="8680109" cy="502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sr-Cyrl-CS" dirty="0" smtClean="0">
                <a:latin typeface="Arial Black" pitchFamily="34" charset="0"/>
              </a:rPr>
              <a:t>Улога вође тима/ директора</a:t>
            </a:r>
            <a:r>
              <a:rPr lang="en-US" dirty="0" smtClean="0">
                <a:latin typeface="Arial Black" pitchFamily="34" charset="0"/>
              </a:rPr>
              <a:t>(1)</a:t>
            </a:r>
            <a:r>
              <a:rPr lang="sr-Cyrl-CS" dirty="0" smtClean="0">
                <a:latin typeface="Arial Black" pitchFamily="34" charset="0"/>
              </a:rPr>
              <a:t>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r>
              <a:rPr lang="sr-Cyrl-CS" sz="2000" dirty="0" smtClean="0">
                <a:latin typeface="Arial Black" pitchFamily="34" charset="0"/>
              </a:rPr>
              <a:t>Директор школе формира тимове у </a:t>
            </a:r>
            <a:r>
              <a:rPr lang="sr-Cyrl-CS" sz="2000" dirty="0" smtClean="0">
                <a:latin typeface="Arial Black" pitchFamily="34" charset="0"/>
              </a:rPr>
              <a:t>складу </a:t>
            </a:r>
            <a:r>
              <a:rPr lang="sr-Cyrl-CS" sz="2000" dirty="0" smtClean="0">
                <a:latin typeface="Arial Black" pitchFamily="34" charset="0"/>
              </a:rPr>
              <a:t>са проблемом који тим треба да ријеши, компетенцијама чланова тима, личним особинама, начином комуникације и способностима доношења и прихватања одлука. У већини случајева директор је координатор или организатор тимског рада али и члан који има своје задатке и улоге.    </a:t>
            </a:r>
          </a:p>
          <a:p>
            <a:r>
              <a:rPr lang="sr-Cyrl-CS" sz="2000" dirty="0" smtClean="0">
                <a:latin typeface="Arial Black" pitchFamily="34" charset="0"/>
              </a:rPr>
              <a:t>Вођа тима мора бити усмјерен на задатак али </a:t>
            </a:r>
            <a:r>
              <a:rPr lang="sr-Cyrl-CS" sz="2000" b="1" i="1" dirty="0" smtClean="0">
                <a:latin typeface="Arial Black" pitchFamily="34" charset="0"/>
              </a:rPr>
              <a:t>и на људе</a:t>
            </a:r>
            <a:r>
              <a:rPr lang="sr-Cyrl-CS" sz="2000" dirty="0" smtClean="0">
                <a:latin typeface="Arial Black" pitchFamily="34" charset="0"/>
              </a:rPr>
              <a:t>. </a:t>
            </a:r>
          </a:p>
          <a:p>
            <a:r>
              <a:rPr lang="sr-Cyrl-CS" sz="2000" dirty="0" smtClean="0">
                <a:latin typeface="Arial Black" pitchFamily="34" charset="0"/>
              </a:rPr>
              <a:t>Вођа тима:</a:t>
            </a:r>
          </a:p>
          <a:p>
            <a:pPr>
              <a:buClr>
                <a:srgbClr val="ED181E"/>
              </a:buClr>
              <a:buFont typeface="Wingdings" pitchFamily="2" charset="2"/>
              <a:buChar char="ü"/>
            </a:pPr>
            <a:r>
              <a:rPr lang="sr-Cyrl-CS" sz="2000" dirty="0" smtClean="0">
                <a:latin typeface="Arial Black" pitchFamily="34" charset="0"/>
              </a:rPr>
              <a:t> бира чланове тима;</a:t>
            </a:r>
          </a:p>
          <a:p>
            <a:pPr>
              <a:buClr>
                <a:srgbClr val="ED181E"/>
              </a:buClr>
              <a:buFont typeface="Wingdings" pitchFamily="2" charset="2"/>
              <a:buChar char="ü"/>
            </a:pPr>
            <a:r>
              <a:rPr lang="sr-Cyrl-CS" sz="2000" dirty="0" smtClean="0">
                <a:latin typeface="Arial Black" pitchFamily="34" charset="0"/>
              </a:rPr>
              <a:t> организује рад тима;</a:t>
            </a:r>
          </a:p>
          <a:p>
            <a:pPr>
              <a:buClr>
                <a:srgbClr val="ED181E"/>
              </a:buClr>
              <a:buFont typeface="Wingdings" pitchFamily="2" charset="2"/>
              <a:buChar char="ü"/>
            </a:pPr>
            <a:r>
              <a:rPr lang="sr-Cyrl-CS" sz="2000" dirty="0" smtClean="0">
                <a:latin typeface="Arial Black" pitchFamily="34" charset="0"/>
              </a:rPr>
              <a:t> распоређује дужности и задатке;</a:t>
            </a:r>
          </a:p>
          <a:p>
            <a:pPr>
              <a:buClr>
                <a:srgbClr val="ED181E"/>
              </a:buClr>
              <a:buFont typeface="Wingdings" pitchFamily="2" charset="2"/>
              <a:buChar char="ü"/>
            </a:pPr>
            <a:r>
              <a:rPr lang="sr-Cyrl-CS" sz="2000" dirty="0" smtClean="0">
                <a:latin typeface="Arial Black" pitchFamily="34" charset="0"/>
              </a:rPr>
              <a:t> контролише рад чланова тима;</a:t>
            </a:r>
          </a:p>
          <a:p>
            <a:pPr>
              <a:buClr>
                <a:srgbClr val="ED181E"/>
              </a:buClr>
              <a:buFont typeface="Wingdings" pitchFamily="2" charset="2"/>
              <a:buChar char="ü"/>
            </a:pPr>
            <a:r>
              <a:rPr lang="sr-Cyrl-CS" sz="2000" dirty="0" smtClean="0">
                <a:latin typeface="Arial Black" pitchFamily="34" charset="0"/>
              </a:rPr>
              <a:t> брине о спољним факторима који могу да угрозе рад тима;</a:t>
            </a:r>
            <a:endParaRPr lang="en-US" sz="2000" dirty="0" smtClean="0">
              <a:latin typeface="Arial Black" pitchFamily="34" charset="0"/>
            </a:endParaRPr>
          </a:p>
          <a:p>
            <a:pPr>
              <a:buNone/>
            </a:pPr>
            <a:endParaRPr lang="en-US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Cyrl-BA" dirty="0" smtClean="0">
                <a:latin typeface="Arial Black" pitchFamily="34" charset="0"/>
              </a:rPr>
              <a:t>Појам управљања људским рсурсима</a:t>
            </a:r>
            <a:r>
              <a:rPr lang="en-US" dirty="0" smtClean="0">
                <a:latin typeface="Arial Black" pitchFamily="34" charset="0"/>
              </a:rPr>
              <a:t> (1)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sr-Cyrl-RS" sz="2400" b="1" dirty="0">
                <a:latin typeface="Arial Black" pitchFamily="34" charset="0"/>
              </a:rPr>
              <a:t>Управљање људским ресурсима се посматра са два нивоа: </a:t>
            </a:r>
            <a:endParaRPr lang="sr-Cyrl-RS" sz="2400" dirty="0">
              <a:latin typeface="Arial Black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sr-Cyrl-RS" sz="2400" b="1" dirty="0">
                <a:latin typeface="Arial Black" pitchFamily="34" charset="0"/>
              </a:rPr>
              <a:t>Као управљачка функција која се односи на запошљавање, праћење, усавршавање, оцјењивање и награђивање запослених –тзв. </a:t>
            </a:r>
            <a:r>
              <a:rPr lang="sr-Cyrl-RS" sz="2400" b="1" dirty="0" smtClean="0">
                <a:latin typeface="Arial Black" pitchFamily="34" charset="0"/>
              </a:rPr>
              <a:t>кадровски </a:t>
            </a:r>
            <a:r>
              <a:rPr lang="sr-Cyrl-RS" sz="2400" b="1" dirty="0">
                <a:latin typeface="Arial Black" pitchFamily="34" charset="0"/>
              </a:rPr>
              <a:t>менаџмент.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r-Cyrl-RS" sz="2400" b="1" dirty="0">
                <a:latin typeface="Arial Black" pitchFamily="34" charset="0"/>
              </a:rPr>
              <a:t>Као стратешка функција која повезује људске ресурсе са стратешким циљевима школе односно усклађује компетенције запослених са циљевима школе и њеним развојем</a:t>
            </a:r>
            <a:r>
              <a:rPr lang="sr-Cyrl-RS" sz="2400" b="1" dirty="0" smtClean="0">
                <a:latin typeface="Arial Black" pitchFamily="34" charset="0"/>
              </a:rPr>
              <a:t>.</a:t>
            </a:r>
            <a:endParaRPr lang="sr-Cyrl-RS" sz="2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Улога вође тима/директора (2)</a:t>
            </a:r>
            <a:r>
              <a:rPr lang="en-US" dirty="0" smtClean="0">
                <a:latin typeface="Arial Black" pitchFamily="34" charset="0"/>
              </a:rPr>
              <a:t>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/>
          </a:bodyPr>
          <a:lstStyle/>
          <a:p>
            <a:pPr>
              <a:buNone/>
              <a:defRPr/>
            </a:pPr>
            <a:r>
              <a:rPr lang="sr-Cyrl-RS" dirty="0" smtClean="0">
                <a:latin typeface="Arial Black" pitchFamily="34" charset="0"/>
              </a:rPr>
              <a:t>На вођи тима лежи одговорност за успостављање ефикасне тимске комуникације:</a:t>
            </a:r>
          </a:p>
          <a:p>
            <a:pPr lvl="2">
              <a:defRPr/>
            </a:pPr>
            <a:r>
              <a:rPr lang="sr-Cyrl-RS" dirty="0" smtClean="0">
                <a:latin typeface="Arial Black" pitchFamily="34" charset="0"/>
              </a:rPr>
              <a:t>Треба бити добар комуникатор и бити у стању да одржава ефикасну комуникацију тзв. </a:t>
            </a:r>
            <a:r>
              <a:rPr lang="sr-Cyrl-RS" i="1" dirty="0" smtClean="0">
                <a:latin typeface="Arial Black" pitchFamily="34" charset="0"/>
              </a:rPr>
              <a:t>експедитор комуникације</a:t>
            </a:r>
          </a:p>
          <a:p>
            <a:pPr lvl="2">
              <a:defRPr/>
            </a:pPr>
            <a:r>
              <a:rPr lang="sr-Cyrl-RS" i="1" dirty="0" smtClean="0">
                <a:latin typeface="Arial Black" pitchFamily="34" charset="0"/>
              </a:rPr>
              <a:t>Обезбједити вријеме и простор за састанке</a:t>
            </a:r>
          </a:p>
          <a:p>
            <a:pPr lvl="2">
              <a:defRPr/>
            </a:pPr>
            <a:r>
              <a:rPr lang="sr-Cyrl-RS" i="1" dirty="0" smtClean="0">
                <a:latin typeface="Arial Black" pitchFamily="34" charset="0"/>
              </a:rPr>
              <a:t>Бити способан да онемогући оне који блокирају комуникацију у тиму</a:t>
            </a:r>
          </a:p>
          <a:p>
            <a:pPr lvl="2">
              <a:defRPr/>
            </a:pPr>
            <a:r>
              <a:rPr lang="sr-Cyrl-RS" i="1" dirty="0" smtClean="0">
                <a:latin typeface="Arial Black" pitchFamily="34" charset="0"/>
              </a:rPr>
              <a:t>Бити у стању да води ефикасне састанке. </a:t>
            </a:r>
          </a:p>
          <a:p>
            <a:pPr lvl="2">
              <a:defRPr/>
            </a:pPr>
            <a:r>
              <a:rPr lang="sr-Cyrl-RS" i="1" dirty="0" smtClean="0">
                <a:latin typeface="Arial Black" pitchFamily="34" charset="0"/>
              </a:rPr>
              <a:t>Бити у стању да ефикасно комуницира и са партнерима ван школе. </a:t>
            </a:r>
          </a:p>
          <a:p>
            <a:pPr>
              <a:buNone/>
            </a:pP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sr-Cyrl-CS" dirty="0" smtClean="0">
                <a:latin typeface="Arial Black" pitchFamily="34" charset="0"/>
              </a:rPr>
              <a:t>Улога вође тима/директора(3)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sr-Cyrl-CS" dirty="0" smtClean="0">
                <a:latin typeface="Arial Black" pitchFamily="34" charset="0"/>
              </a:rPr>
              <a:t>Вођа тима треба: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sr-Cyrl-CS" dirty="0" smtClean="0">
                <a:latin typeface="Arial Black" pitchFamily="34" charset="0"/>
              </a:rPr>
              <a:t> подстицати размишљања саговорника а не нудити одговоре;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sr-Cyrl-CS" dirty="0" smtClean="0">
                <a:latin typeface="Arial Black" pitchFamily="34" charset="0"/>
              </a:rPr>
              <a:t> стремити консензусу;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sr-Cyrl-CS" dirty="0" smtClean="0">
                <a:latin typeface="Arial Black" pitchFamily="34" charset="0"/>
              </a:rPr>
              <a:t> подстицати учешће чланова у тимском раду;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sr-Cyrl-CS" dirty="0" smtClean="0">
                <a:latin typeface="Arial Black" pitchFamily="34" charset="0"/>
              </a:rPr>
              <a:t> подстаћи усвајање јасног плана рада и временског оквира;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Char char="§"/>
            </a:pPr>
            <a:r>
              <a:rPr lang="sr-Cyrl-CS" dirty="0" smtClean="0">
                <a:latin typeface="Arial Black" pitchFamily="34" charset="0"/>
              </a:rPr>
              <a:t> бити подршка и особа која ће рјешавати конфликте у тиму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sr-Cyrl-CS" dirty="0" smtClean="0">
                <a:latin typeface="Arial Black" pitchFamily="34" charset="0"/>
              </a:rPr>
              <a:t>Однос директора према раду тима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CS" sz="2800" dirty="0" smtClean="0">
                <a:latin typeface="Arial Black" pitchFamily="34" charset="0"/>
              </a:rPr>
              <a:t>- </a:t>
            </a:r>
            <a:r>
              <a:rPr lang="sr-Cyrl-CS" sz="2800" dirty="0" smtClean="0">
                <a:latin typeface="Arial Black" pitchFamily="34" charset="0"/>
              </a:rPr>
              <a:t>Заживљавање </a:t>
            </a:r>
            <a:r>
              <a:rPr lang="sr-Cyrl-CS" sz="2800" dirty="0" smtClean="0">
                <a:latin typeface="Arial Black" pitchFamily="34" charset="0"/>
              </a:rPr>
              <a:t>тимског рада у школи мора ићи постепено. </a:t>
            </a:r>
          </a:p>
          <a:p>
            <a:pPr marL="0" indent="0">
              <a:buNone/>
            </a:pPr>
            <a:r>
              <a:rPr lang="sr-Cyrl-CS" sz="2800" dirty="0" smtClean="0">
                <a:latin typeface="Arial Black" pitchFamily="34" charset="0"/>
              </a:rPr>
              <a:t>- </a:t>
            </a:r>
            <a:r>
              <a:rPr lang="sr-Cyrl-CS" sz="2800" dirty="0" smtClean="0">
                <a:latin typeface="Arial Black" pitchFamily="34" charset="0"/>
              </a:rPr>
              <a:t>Почетак </a:t>
            </a:r>
            <a:r>
              <a:rPr lang="sr-Cyrl-CS" sz="2800" dirty="0" smtClean="0">
                <a:latin typeface="Arial Black" pitchFamily="34" charset="0"/>
              </a:rPr>
              <a:t>увођења тимског рада треба засновати на пројектима краћег трајања и по могућности у току првог полугодишта у раду на тимском планирању и провођењу редовних планирани</a:t>
            </a:r>
            <a:r>
              <a:rPr lang="en-US" sz="2800" dirty="0" smtClean="0">
                <a:latin typeface="Arial Black" pitchFamily="34" charset="0"/>
              </a:rPr>
              <a:t>х</a:t>
            </a:r>
            <a:r>
              <a:rPr lang="sr-Cyrl-CS" sz="2800" dirty="0" smtClean="0">
                <a:latin typeface="Arial Black" pitchFamily="34" charset="0"/>
              </a:rPr>
              <a:t> школских активности. </a:t>
            </a:r>
          </a:p>
          <a:p>
            <a:pPr marL="0" indent="0">
              <a:buNone/>
            </a:pPr>
            <a:r>
              <a:rPr lang="sr-Cyrl-CS" sz="2800" dirty="0" smtClean="0">
                <a:latin typeface="Arial Black" pitchFamily="34" charset="0"/>
              </a:rPr>
              <a:t>Овим се обезбјеђује поступност у увођењу тимског рада и обезбјеђују се неопходна искуства у тимском раду.   </a:t>
            </a:r>
            <a:endParaRPr lang="en-GB" sz="2800" dirty="0" smtClean="0">
              <a:latin typeface="Arial Black" pitchFamily="34" charset="0"/>
            </a:endParaRPr>
          </a:p>
          <a:p>
            <a:pPr>
              <a:buNone/>
            </a:pP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sr-Cyrl-CS" sz="4000" dirty="0" smtClean="0">
                <a:latin typeface="Arial Black" pitchFamily="34" charset="0"/>
              </a:rPr>
              <a:t>Процјена ефикасности тима 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CS" sz="2400" dirty="0" smtClean="0">
                <a:latin typeface="Arial Black" pitchFamily="34" charset="0"/>
              </a:rPr>
              <a:t>  Директор школе верификује и рад тима односно крајњи резултат рада тима. Сврха процјене ефикасности тима јесте унапређивање рада тима и она би требала бити сталан процес. Процјена не провјерава само коначни резултат рада или остварене циљеве већ анализира и </a:t>
            </a:r>
            <a:r>
              <a:rPr lang="sr-Cyrl-CS" sz="2400" b="1" dirty="0" smtClean="0">
                <a:latin typeface="Arial Black" pitchFamily="34" charset="0"/>
              </a:rPr>
              <a:t>сам процес </a:t>
            </a:r>
            <a:r>
              <a:rPr lang="sr-Cyrl-CS" sz="2400" dirty="0" smtClean="0">
                <a:latin typeface="Arial Black" pitchFamily="34" charset="0"/>
              </a:rPr>
              <a:t>тимског рада:</a:t>
            </a:r>
          </a:p>
          <a:p>
            <a:pPr>
              <a:buClr>
                <a:srgbClr val="ED181E"/>
              </a:buClr>
              <a:buFont typeface="Wingdings" pitchFamily="2" charset="2"/>
              <a:buChar char="§"/>
            </a:pPr>
            <a:r>
              <a:rPr lang="sr-Cyrl-CS" sz="2400" dirty="0" smtClean="0">
                <a:latin typeface="Arial Black" pitchFamily="34" charset="0"/>
              </a:rPr>
              <a:t> поређење постављеног и оствареног циља;</a:t>
            </a:r>
          </a:p>
          <a:p>
            <a:pPr>
              <a:buClr>
                <a:srgbClr val="ED181E"/>
              </a:buClr>
              <a:buFont typeface="Wingdings" pitchFamily="2" charset="2"/>
              <a:buChar char="§"/>
            </a:pPr>
            <a:r>
              <a:rPr lang="sr-Cyrl-CS" sz="2400" dirty="0" smtClean="0">
                <a:latin typeface="Arial Black" pitchFamily="34" charset="0"/>
              </a:rPr>
              <a:t> анализира процес рада;</a:t>
            </a:r>
          </a:p>
          <a:p>
            <a:pPr>
              <a:buClr>
                <a:srgbClr val="ED181E"/>
              </a:buClr>
              <a:buFont typeface="Wingdings" pitchFamily="2" charset="2"/>
              <a:buChar char="§"/>
            </a:pPr>
            <a:r>
              <a:rPr lang="sr-Cyrl-CS" sz="2400" dirty="0" smtClean="0">
                <a:latin typeface="Arial Black" pitchFamily="34" charset="0"/>
              </a:rPr>
              <a:t> процјењује ниво интеракције међу члановима тима;</a:t>
            </a:r>
          </a:p>
          <a:p>
            <a:pPr>
              <a:buClr>
                <a:srgbClr val="ED181E"/>
              </a:buClr>
              <a:buFont typeface="Wingdings" pitchFamily="2" charset="2"/>
              <a:buChar char="§"/>
            </a:pPr>
            <a:r>
              <a:rPr lang="sr-Cyrl-CS" sz="2400" dirty="0" smtClean="0">
                <a:latin typeface="Arial Black" pitchFamily="34" charset="0"/>
              </a:rPr>
              <a:t> оцјењује крајњи резултат</a:t>
            </a: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latin typeface="Arial Black" pitchFamily="34" charset="0"/>
              </a:rPr>
              <a:t>Закључак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>
                <a:latin typeface="Arial Black" pitchFamily="34" charset="0"/>
              </a:rPr>
              <a:t>Ниједна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организација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не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може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преживјети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уколико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су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јој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неопходни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генијалци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или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супермени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да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би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њоме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управљали</a:t>
            </a:r>
            <a:r>
              <a:rPr lang="en-US" dirty="0" smtClean="0">
                <a:latin typeface="Arial Black" pitchFamily="34" charset="0"/>
              </a:rPr>
              <a:t>. </a:t>
            </a:r>
            <a:r>
              <a:rPr lang="en-US" dirty="0" err="1" smtClean="0">
                <a:latin typeface="Arial Black" pitchFamily="34" charset="0"/>
              </a:rPr>
              <a:t>Она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мора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бити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организована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тако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да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њени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лидери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могу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бити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просјечни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људи</a:t>
            </a:r>
            <a:r>
              <a:rPr lang="en-US" dirty="0" smtClean="0">
                <a:latin typeface="Arial Black" pitchFamily="34" charset="0"/>
              </a:rPr>
              <a:t>”</a:t>
            </a:r>
          </a:p>
          <a:p>
            <a:pPr>
              <a:buFont typeface="Wingdings" pitchFamily="2" charset="2"/>
              <a:buNone/>
            </a:pPr>
            <a:endParaRPr lang="sr-Cyrl-BA" dirty="0" smtClean="0">
              <a:latin typeface="Arial Black" pitchFamily="34" charset="0"/>
            </a:endParaRPr>
          </a:p>
          <a:p>
            <a:pPr>
              <a:buFont typeface="Wingdings" pitchFamily="2" charset="2"/>
              <a:buNone/>
            </a:pPr>
            <a:endParaRPr lang="sr-Cyrl-BA" dirty="0" smtClean="0">
              <a:latin typeface="Arial Black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Arial Black" pitchFamily="34" charset="0"/>
              </a:rPr>
              <a:t>Peter </a:t>
            </a:r>
            <a:r>
              <a:rPr lang="en-US" dirty="0" err="1" smtClean="0">
                <a:latin typeface="Arial Black" pitchFamily="34" charset="0"/>
              </a:rPr>
              <a:t>Drucker</a:t>
            </a:r>
            <a:r>
              <a:rPr lang="en-US" dirty="0" smtClean="0">
                <a:latin typeface="Arial Black" pitchFamily="34" charset="0"/>
              </a:rPr>
              <a:t>, </a:t>
            </a:r>
            <a:r>
              <a:rPr lang="en-US" dirty="0" err="1" smtClean="0">
                <a:latin typeface="Arial Black" pitchFamily="34" charset="0"/>
              </a:rPr>
              <a:t>филозоф</a:t>
            </a:r>
            <a:r>
              <a:rPr lang="en-US" dirty="0" smtClean="0">
                <a:latin typeface="Arial Black" pitchFamily="34" charset="0"/>
              </a:rPr>
              <a:t> </a:t>
            </a:r>
            <a:endParaRPr lang="sr-Cyrl-BA" dirty="0" smtClean="0">
              <a:latin typeface="Arial Black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latin typeface="Arial Black" pitchFamily="34" charset="0"/>
              </a:rPr>
              <a:t>менаџмента</a:t>
            </a:r>
            <a:endParaRPr lang="sr-Cyrl-BA" dirty="0" smtClean="0">
              <a:latin typeface="Arial Black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sr-Cyrl-BA" dirty="0" smtClean="0">
                <a:latin typeface="Arial Black" pitchFamily="34" charset="0"/>
              </a:rPr>
              <a:t>         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4" name="Picture 2" descr="C:\Users\Aleksandar S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810000"/>
            <a:ext cx="2024062" cy="26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sr-Cyrl-BA" dirty="0" smtClean="0">
              <a:latin typeface="Arial Black" pitchFamily="34" charset="0"/>
            </a:endParaRPr>
          </a:p>
          <a:p>
            <a:pPr>
              <a:buNone/>
            </a:pPr>
            <a:endParaRPr lang="sr-Cyrl-BA" dirty="0" smtClean="0">
              <a:latin typeface="Arial Black" pitchFamily="34" charset="0"/>
            </a:endParaRPr>
          </a:p>
          <a:p>
            <a:pPr>
              <a:buNone/>
            </a:pPr>
            <a:endParaRPr lang="sr-Cyrl-BA" dirty="0" smtClean="0">
              <a:latin typeface="Arial Black" pitchFamily="34" charset="0"/>
            </a:endParaRPr>
          </a:p>
          <a:p>
            <a:pPr>
              <a:buNone/>
            </a:pPr>
            <a:r>
              <a:rPr lang="sr-Cyrl-BA" dirty="0" smtClean="0">
                <a:latin typeface="Arial Black" pitchFamily="34" charset="0"/>
              </a:rPr>
              <a:t>            ХВАЛА НА ПАЖЊИ!!!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Cyrl-BA" dirty="0" smtClean="0">
                <a:latin typeface="Arial Black" pitchFamily="34" charset="0"/>
              </a:rPr>
              <a:t>Појам управљања људским ресурсима</a:t>
            </a:r>
            <a:r>
              <a:rPr lang="en-US" dirty="0" smtClean="0">
                <a:latin typeface="Arial Black" pitchFamily="34" charset="0"/>
              </a:rPr>
              <a:t> (2)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latin typeface="Arial Black" pitchFamily="34" charset="0"/>
              </a:rPr>
              <a:t>    Запослени постају најзначајнији, најскупљи и често најпроблематичнији ресурс у организацији. Људски ресурси не означавају само запослене већ и њихове укупне вредности и потенцијале: расположива знања и искуства, употребљиве способности и вештине, могуће идеје и креације, степен мотивисаности и заинтересованости за остваривање организационих </a:t>
            </a:r>
            <a:r>
              <a:rPr lang="ru-RU" sz="2800" b="1" dirty="0" smtClean="0">
                <a:latin typeface="Arial Black" pitchFamily="34" charset="0"/>
              </a:rPr>
              <a:t>циљева</a:t>
            </a:r>
            <a:r>
              <a:rPr lang="sr-Cyrl-RS" sz="2800" b="1" dirty="0" smtClean="0">
                <a:latin typeface="Arial Black" pitchFamily="34" charset="0"/>
              </a:rPr>
              <a:t>.</a:t>
            </a:r>
            <a:endParaRPr lang="en-US" sz="2800" dirty="0" smtClean="0">
              <a:latin typeface="Arial Black" pitchFamily="34" charset="0"/>
            </a:endParaRPr>
          </a:p>
          <a:p>
            <a:pPr>
              <a:buNone/>
            </a:pP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Дефиниција менаџмента људских ресурса</a:t>
            </a:r>
            <a:r>
              <a:rPr lang="en-US" dirty="0" smtClean="0">
                <a:latin typeface="Arial Black" pitchFamily="34" charset="0"/>
              </a:rPr>
              <a:t> (1)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Arial Black" pitchFamily="34" charset="0"/>
              </a:rPr>
              <a:t>       </a:t>
            </a:r>
            <a:r>
              <a:rPr lang="ru-RU" dirty="0" smtClean="0">
                <a:latin typeface="Arial Black" pitchFamily="34" charset="0"/>
              </a:rPr>
              <a:t>Под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ru-RU" b="1" dirty="0" smtClean="0">
                <a:latin typeface="Arial Black" pitchFamily="34" charset="0"/>
              </a:rPr>
              <a:t>менаџментом људских ресурса </a:t>
            </a:r>
            <a:r>
              <a:rPr lang="ru-RU" dirty="0" smtClean="0">
                <a:latin typeface="Arial Black" pitchFamily="34" charset="0"/>
              </a:rPr>
              <a:t>подразумјевају се „</a:t>
            </a:r>
            <a:r>
              <a:rPr lang="ru-RU" dirty="0" smtClean="0">
                <a:latin typeface="Arial Black" pitchFamily="34" charset="0"/>
              </a:rPr>
              <a:t>мјере </a:t>
            </a:r>
            <a:r>
              <a:rPr lang="ru-RU" dirty="0" smtClean="0">
                <a:latin typeface="Arial Black" pitchFamily="34" charset="0"/>
              </a:rPr>
              <a:t>и активности које у процесу, односно поступку планирања, регрутовања, селекције, социјализације, обуке и усавршавања, оцењивања перформанси, награђивања, мотивисања, заштите запослених и примењивања равноправних прописа, предузима менаџмент организације, ради обезбеђивања кадрова потребних способности, квалитета и потенцијала и њиховог адекватног оспособљавања и мотивисања за постизање очекиваних резултата и остваривања организационих и личних циљева“</a:t>
            </a:r>
            <a:endParaRPr lang="en-US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 Black" pitchFamily="34" charset="0"/>
              </a:rPr>
              <a:t>М. Јовановић-Божинов, Ж. Кулић, Т. Цветковски, </a:t>
            </a:r>
            <a:r>
              <a:rPr lang="en-US" dirty="0" smtClean="0">
                <a:latin typeface="Arial Black" pitchFamily="34" charset="0"/>
              </a:rPr>
              <a:t>“</a:t>
            </a:r>
            <a:r>
              <a:rPr lang="ru-RU" dirty="0" smtClean="0">
                <a:latin typeface="Arial Black" pitchFamily="34" charset="0"/>
              </a:rPr>
              <a:t>Менаџмент људских ресурса</a:t>
            </a:r>
            <a:r>
              <a:rPr lang="en-US" dirty="0" smtClean="0">
                <a:latin typeface="Arial Black" pitchFamily="34" charset="0"/>
              </a:rPr>
              <a:t>”.</a:t>
            </a:r>
            <a:endParaRPr lang="en-GB" dirty="0" smtClean="0">
              <a:latin typeface="Arial Black" pitchFamily="34" charset="0"/>
            </a:endParaRPr>
          </a:p>
          <a:p>
            <a:pPr algn="just"/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>
                <a:latin typeface="Arial Black" pitchFamily="34" charset="0"/>
              </a:rPr>
              <a:t>Дефиниција менаџмента људских ресурса</a:t>
            </a:r>
            <a:r>
              <a:rPr lang="en-US" dirty="0" smtClean="0">
                <a:latin typeface="Arial Black" pitchFamily="34" charset="0"/>
              </a:rPr>
              <a:t>(2)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>
                <a:latin typeface="Arial Black" pitchFamily="34" charset="0"/>
              </a:rPr>
              <a:t>Менаџмент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људских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ресурса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или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управљање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људским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ресурсима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је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научна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дисциплина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чији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је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циљ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да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окупи</a:t>
            </a:r>
            <a:r>
              <a:rPr lang="en-US" dirty="0" smtClean="0">
                <a:latin typeface="Arial Black" pitchFamily="34" charset="0"/>
              </a:rPr>
              <a:t> и </a:t>
            </a:r>
            <a:r>
              <a:rPr lang="en-US" dirty="0" err="1" smtClean="0">
                <a:latin typeface="Arial Black" pitchFamily="34" charset="0"/>
              </a:rPr>
              <a:t>развије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људске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потенцијале</a:t>
            </a:r>
            <a:r>
              <a:rPr lang="en-US" dirty="0" smtClean="0">
                <a:latin typeface="Arial Black" pitchFamily="34" charset="0"/>
              </a:rPr>
              <a:t> и </a:t>
            </a:r>
            <a:r>
              <a:rPr lang="en-US" dirty="0" err="1" smtClean="0">
                <a:latin typeface="Arial Black" pitchFamily="34" charset="0"/>
              </a:rPr>
              <a:t>омогући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развој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индивидуалног</a:t>
            </a:r>
            <a:r>
              <a:rPr lang="en-US" dirty="0" smtClean="0">
                <a:latin typeface="Arial Black" pitchFamily="34" charset="0"/>
              </a:rPr>
              <a:t> и </a:t>
            </a:r>
            <a:r>
              <a:rPr lang="en-US" dirty="0" err="1" smtClean="0">
                <a:latin typeface="Arial Black" pitchFamily="34" charset="0"/>
              </a:rPr>
              <a:t>групног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рада</a:t>
            </a:r>
            <a:endParaRPr lang="en-US" dirty="0" smtClean="0">
              <a:latin typeface="Arial Black" pitchFamily="34" charset="0"/>
            </a:endParaRPr>
          </a:p>
          <a:p>
            <a:pPr>
              <a:buFont typeface="Arial" charset="0"/>
              <a:buChar char="•"/>
            </a:pPr>
            <a:r>
              <a:rPr lang="en-US" dirty="0" err="1" smtClean="0">
                <a:latin typeface="Arial Black" pitchFamily="34" charset="0"/>
              </a:rPr>
              <a:t>Менаџмент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људских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ресурса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се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бави</a:t>
            </a:r>
            <a:r>
              <a:rPr lang="en-US" dirty="0" smtClean="0">
                <a:latin typeface="Arial Black" pitchFamily="34" charset="0"/>
              </a:rPr>
              <a:t> и </a:t>
            </a:r>
            <a:r>
              <a:rPr lang="en-US" dirty="0" err="1" smtClean="0">
                <a:latin typeface="Arial Black" pitchFamily="34" charset="0"/>
              </a:rPr>
              <a:t>људским</a:t>
            </a:r>
            <a:r>
              <a:rPr lang="en-US" dirty="0" smtClean="0">
                <a:latin typeface="Arial Black" pitchFamily="34" charset="0"/>
              </a:rPr>
              <a:t> и </a:t>
            </a:r>
            <a:r>
              <a:rPr lang="en-US" dirty="0" err="1" smtClean="0">
                <a:latin typeface="Arial Black" pitchFamily="34" charset="0"/>
              </a:rPr>
              <a:t>социјалним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импликацијама</a:t>
            </a:r>
            <a:r>
              <a:rPr lang="en-US" dirty="0" smtClean="0">
                <a:latin typeface="Arial Black" pitchFamily="34" charset="0"/>
              </a:rPr>
              <a:t> и </a:t>
            </a:r>
            <a:r>
              <a:rPr lang="en-US" dirty="0" err="1" smtClean="0">
                <a:latin typeface="Arial Black" pitchFamily="34" charset="0"/>
              </a:rPr>
              <a:t>промјенама</a:t>
            </a:r>
            <a:r>
              <a:rPr lang="en-US" dirty="0" smtClean="0">
                <a:latin typeface="Arial Black" pitchFamily="34" charset="0"/>
              </a:rPr>
              <a:t> у </a:t>
            </a:r>
            <a:r>
              <a:rPr lang="en-US" dirty="0" err="1" smtClean="0">
                <a:latin typeface="Arial Black" pitchFamily="34" charset="0"/>
              </a:rPr>
              <a:t>заједници</a:t>
            </a:r>
            <a:r>
              <a:rPr lang="en-US" dirty="0" smtClean="0">
                <a:latin typeface="Arial Black" pitchFamily="34" charset="0"/>
              </a:rPr>
              <a:t>. </a:t>
            </a:r>
          </a:p>
          <a:p>
            <a:pPr>
              <a:buFont typeface="Arial" charset="0"/>
              <a:buChar char="•"/>
            </a:pPr>
            <a:r>
              <a:rPr lang="en-US" dirty="0" err="1" smtClean="0">
                <a:latin typeface="Arial Black" pitchFamily="34" charset="0"/>
              </a:rPr>
              <a:t>Менаџмент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људских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ресурса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је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научна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дисциплина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али</a:t>
            </a:r>
            <a:r>
              <a:rPr lang="en-US" dirty="0" smtClean="0">
                <a:latin typeface="Arial Black" pitchFamily="34" charset="0"/>
              </a:rPr>
              <a:t> и </a:t>
            </a:r>
            <a:r>
              <a:rPr lang="en-US" dirty="0" err="1" smtClean="0">
                <a:latin typeface="Arial Black" pitchFamily="34" charset="0"/>
              </a:rPr>
              <a:t>важна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пословна</a:t>
            </a:r>
            <a:r>
              <a:rPr lang="en-US" dirty="0" smtClean="0">
                <a:latin typeface="Arial Black" pitchFamily="34" charset="0"/>
              </a:rPr>
              <a:t> и </a:t>
            </a:r>
            <a:r>
              <a:rPr lang="en-US" dirty="0" err="1" smtClean="0">
                <a:latin typeface="Arial Black" pitchFamily="34" charset="0"/>
              </a:rPr>
              <a:t>управљачка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функција</a:t>
            </a:r>
            <a:r>
              <a:rPr lang="en-US" dirty="0" smtClean="0">
                <a:latin typeface="Arial Black" pitchFamily="34" charset="0"/>
              </a:rPr>
              <a:t>. </a:t>
            </a:r>
          </a:p>
          <a:p>
            <a:pPr>
              <a:buNone/>
            </a:pP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 Black" pitchFamily="34" charset="0"/>
              </a:rPr>
              <a:t>Специфичности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људских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ресурса</a:t>
            </a:r>
            <a:r>
              <a:rPr lang="en-US" dirty="0" smtClean="0">
                <a:latin typeface="Arial Black" pitchFamily="34" charset="0"/>
              </a:rPr>
              <a:t>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r-Cyrl-RS" sz="2000" dirty="0">
                <a:latin typeface="Arial Black" pitchFamily="34" charset="0"/>
              </a:rPr>
              <a:t>Људски ресурси имају </a:t>
            </a:r>
            <a:r>
              <a:rPr lang="sr-Cyrl-RS" sz="2000" dirty="0" smtClean="0">
                <a:latin typeface="Arial Black" pitchFamily="34" charset="0"/>
              </a:rPr>
              <a:t>синерге</a:t>
            </a:r>
            <a:r>
              <a:rPr lang="en-US" sz="2000" dirty="0" smtClean="0">
                <a:latin typeface="Arial Black" pitchFamily="34" charset="0"/>
              </a:rPr>
              <a:t>j</a:t>
            </a:r>
            <a:r>
              <a:rPr lang="sr-Cyrl-RS" sz="2000" dirty="0" smtClean="0">
                <a:latin typeface="Arial Black" pitchFamily="34" charset="0"/>
              </a:rPr>
              <a:t>ски </a:t>
            </a:r>
            <a:r>
              <a:rPr lang="sr-Cyrl-RS" sz="2000" dirty="0">
                <a:latin typeface="Arial Black" pitchFamily="34" charset="0"/>
              </a:rPr>
              <a:t>ефекат и стављају у функцију све умне, физичке и остале потенцијале; </a:t>
            </a:r>
          </a:p>
          <a:p>
            <a:pPr>
              <a:defRPr/>
            </a:pPr>
            <a:r>
              <a:rPr lang="ru-RU" sz="2000" dirty="0">
                <a:latin typeface="Arial Black" pitchFamily="34" charset="0"/>
              </a:rPr>
              <a:t>Људски ресурси имају дугорочан утицај на пословање организације, поред осталог и због тога што се дејство одређених одлука и промјена може годинама одражавати на укупне ефекте рада; </a:t>
            </a:r>
          </a:p>
          <a:p>
            <a:pPr>
              <a:defRPr/>
            </a:pPr>
            <a:r>
              <a:rPr lang="ru-RU" sz="2000" dirty="0">
                <a:latin typeface="Arial Black" pitchFamily="34" charset="0"/>
              </a:rPr>
              <a:t>Људски ресурси имају способност самообнављања и развоја, тим пре што се употребом не обезвређују и не смањују, већ потврђују и повећавају;</a:t>
            </a:r>
          </a:p>
          <a:p>
            <a:pPr>
              <a:defRPr/>
            </a:pPr>
            <a:r>
              <a:rPr lang="ru-RU" sz="2000" dirty="0">
                <a:latin typeface="Arial Black" pitchFamily="34" charset="0"/>
              </a:rPr>
              <a:t>Људски ресурси су повезани са свим организационим функцијама, </a:t>
            </a:r>
            <a:r>
              <a:rPr lang="ru-RU" sz="2000" dirty="0" smtClean="0">
                <a:latin typeface="Arial Black" pitchFamily="34" charset="0"/>
              </a:rPr>
              <a:t>јер </a:t>
            </a:r>
            <a:r>
              <a:rPr lang="ru-RU" sz="2000" dirty="0">
                <a:latin typeface="Arial Black" pitchFamily="34" charset="0"/>
              </a:rPr>
              <a:t>је њихово остваривање готово незамисливо без укључивањa  </a:t>
            </a:r>
            <a:r>
              <a:rPr lang="ru-RU" sz="2000" dirty="0" smtClean="0">
                <a:latin typeface="Arial Black" pitchFamily="34" charset="0"/>
              </a:rPr>
              <a:t>човjека </a:t>
            </a:r>
            <a:r>
              <a:rPr lang="ru-RU" sz="2000" dirty="0">
                <a:latin typeface="Arial Black" pitchFamily="34" charset="0"/>
              </a:rPr>
              <a:t>и његових умних и других потенцијала; </a:t>
            </a:r>
          </a:p>
          <a:p>
            <a:pPr>
              <a:defRPr/>
            </a:pPr>
            <a:r>
              <a:rPr lang="ru-RU" sz="2000" dirty="0">
                <a:latin typeface="Arial Black" pitchFamily="34" charset="0"/>
              </a:rPr>
              <a:t>Улагање у људске ресурсе је исплативије од улагања у било </a:t>
            </a:r>
            <a:r>
              <a:rPr lang="ru-RU" sz="2000" dirty="0" smtClean="0">
                <a:latin typeface="Arial Black" pitchFamily="34" charset="0"/>
              </a:rPr>
              <a:t>које друге ресурсе</a:t>
            </a:r>
            <a:r>
              <a:rPr lang="sr-Cyrl-RS" sz="2000" dirty="0" smtClean="0">
                <a:latin typeface="Arial Black" pitchFamily="34" charset="0"/>
              </a:rPr>
              <a:t>. </a:t>
            </a:r>
            <a:endParaRPr lang="pl-PL" sz="2000" i="1" dirty="0">
              <a:latin typeface="Arial Black" pitchFamily="34" charset="0"/>
            </a:endParaRPr>
          </a:p>
          <a:p>
            <a:pPr>
              <a:buNone/>
            </a:pPr>
            <a:endParaRPr lang="en-US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atin typeface="Arial Black" pitchFamily="34" charset="0"/>
              </a:rPr>
              <a:t>Карактеристике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управљања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људским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err="1" smtClean="0">
                <a:latin typeface="Arial Black" pitchFamily="34" charset="0"/>
              </a:rPr>
              <a:t>ресурсима</a:t>
            </a:r>
            <a:r>
              <a:rPr lang="en-US" sz="3600" dirty="0" smtClean="0">
                <a:latin typeface="Arial Black" pitchFamily="34" charset="0"/>
              </a:rPr>
              <a:t> (1)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latin typeface="Arial Black" pitchFamily="34" charset="0"/>
              </a:rPr>
              <a:t>Основне карактеристике управљања људским ресурсима </a:t>
            </a:r>
            <a:r>
              <a:rPr lang="ru-RU" sz="2000" dirty="0" smtClean="0">
                <a:latin typeface="Arial Black" pitchFamily="34" charset="0"/>
              </a:rPr>
              <a:t>су: 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запослени се посматрају као средства или капитал у који треба инвестирати - развој „учеће организације“; 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људски ресурси посматрају се као извор конкурентске предности; 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децентрализација управљачког процеса, односно пренос дјела управљачких ингеренција са виших на ниже нивое управљања; 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партиципација запослених у управљању укључивањем и активнијим учешћем у вршењу управљачких активности; 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000" dirty="0" smtClean="0">
                <a:latin typeface="Arial Black" pitchFamily="34" charset="0"/>
              </a:rPr>
              <a:t>стална прилагодљивост управљачког процеса и управљачких 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ru-RU" sz="2000" dirty="0" smtClean="0">
                <a:latin typeface="Arial Black" pitchFamily="34" charset="0"/>
              </a:rPr>
              <a:t>активности, како би се нашла прихватљива и одржива рјешења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2834</Words>
  <Application>Microsoft Office PowerPoint</Application>
  <PresentationFormat>On-screen Show (4:3)</PresentationFormat>
  <Paragraphs>269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Савјетовање за директоре основних и средњих школа</vt:lpstr>
      <vt:lpstr>Управљање или руковођење                           (1)</vt:lpstr>
      <vt:lpstr>Управљање или руковођење (2)</vt:lpstr>
      <vt:lpstr>Појам управљања људским рсурсима (1)</vt:lpstr>
      <vt:lpstr>Појам управљања људским ресурсима (2)</vt:lpstr>
      <vt:lpstr>Дефиниција менаџмента људских ресурса (1)</vt:lpstr>
      <vt:lpstr>Дефиниција менаџмента људских ресурса(2)</vt:lpstr>
      <vt:lpstr>Специфичности људских ресурса </vt:lpstr>
      <vt:lpstr>Карактеристике управљања људским ресурсима (1)</vt:lpstr>
      <vt:lpstr>Карактеристике управљања људским  ресурсима (2)</vt:lpstr>
      <vt:lpstr>Основни циљеви УЉР</vt:lpstr>
      <vt:lpstr>Активности за остваривање циљева </vt:lpstr>
      <vt:lpstr>Интервју као техника за селекцију кандидата</vt:lpstr>
      <vt:lpstr>Интервјуи засновани на компетенцијама</vt:lpstr>
      <vt:lpstr>На шта треба пазити код организације интервјуа?</vt:lpstr>
      <vt:lpstr>Питања за процену компетенција(1)</vt:lpstr>
      <vt:lpstr>Питања за процјену компетенција(2)</vt:lpstr>
      <vt:lpstr>Ефикасно постављање питања(1) </vt:lpstr>
      <vt:lpstr>Ефикасно постављање питања(2) </vt:lpstr>
      <vt:lpstr>Улога директора у УЉР(1)</vt:lpstr>
      <vt:lpstr>Улога директора у УЉР(2)</vt:lpstr>
      <vt:lpstr>Улога директора у УЉР(3)</vt:lpstr>
      <vt:lpstr>Улога директора у УЉР(4)</vt:lpstr>
      <vt:lpstr>Улога директора у УЉР(5)</vt:lpstr>
      <vt:lpstr>Улога директора у УЉР(6) </vt:lpstr>
      <vt:lpstr>Значајна питања за УЉР у школи(1)</vt:lpstr>
      <vt:lpstr>Значајна питања за УЉР у школи(2)</vt:lpstr>
      <vt:lpstr>Тимски рад у школи</vt:lpstr>
      <vt:lpstr>Основне карактеристикe “правог” тима</vt:lpstr>
      <vt:lpstr>Група или тим?</vt:lpstr>
      <vt:lpstr>Позиције у тиму</vt:lpstr>
      <vt:lpstr>Улоге у тиму(1)</vt:lpstr>
      <vt:lpstr>Улоге у тиму(2)</vt:lpstr>
      <vt:lpstr>Дефиниције улога у тиму</vt:lpstr>
      <vt:lpstr>Битна питања тимског рада</vt:lpstr>
      <vt:lpstr>Формирање тима</vt:lpstr>
      <vt:lpstr>Начин доношења одлука у тиму(1)  </vt:lpstr>
      <vt:lpstr>Начин доношења одлука у тиму(2)</vt:lpstr>
      <vt:lpstr>Улога вође тима/ директора(1) </vt:lpstr>
      <vt:lpstr>Улога вође тима/директора (2) </vt:lpstr>
      <vt:lpstr>Улога вође тима/директора(3)</vt:lpstr>
      <vt:lpstr>Однос директора према раду тима</vt:lpstr>
      <vt:lpstr>Процјена ефикасности тима </vt:lpstr>
      <vt:lpstr>Закључак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директоре основних и средњих школа</dc:title>
  <dc:creator>Damjanovic</dc:creator>
  <cp:lastModifiedBy>Damjanovic</cp:lastModifiedBy>
  <cp:revision>27</cp:revision>
  <dcterms:created xsi:type="dcterms:W3CDTF">2016-08-05T13:15:44Z</dcterms:created>
  <dcterms:modified xsi:type="dcterms:W3CDTF">2016-08-15T18:57:29Z</dcterms:modified>
</cp:coreProperties>
</file>